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_rels/.rels" ContentType="application/vnd.openxmlformats-package.relationships+xml"/>
  <Override PartName="/customXml/item1.xml" ContentType="application/xml"/>
  <Override PartName="/customXml/itemProps1.xml" ContentType="application/vnd.openxmlformats-officedocument.customXmlProperties+xml"/>
  <Override PartName="/customXml/item2.xml" ContentType="application/xml"/>
  <Override PartName="/customXml/_rels/item3.xml.rels" ContentType="application/vnd.openxmlformats-package.relationships+xml"/>
  <Override PartName="/customXml/_rels/item2.xml.rels" ContentType="application/vnd.openxmlformats-package.relationships+xml"/>
  <Override PartName="/customXml/_rels/item1.xml.rels" ContentType="application/vnd.openxmlformats-package.relationships+xml"/>
  <Override PartName="/customXml/itemProps2.xml" ContentType="application/vnd.openxmlformats-officedocument.customXmlProperties+xml"/>
  <Override PartName="/customXml/item3.xml" ContentType="application/xml"/>
  <Override PartName="/customXml/itemProps3.xml" ContentType="application/vnd.openxmlformats-officedocument.customXmlProperties+xml"/>
  <Override PartName="/ppt/presentation.xml" ContentType="application/vnd.openxmlformats-officedocument.presentationml.presentation.main+xml"/>
  <Override PartName="/ppt/slideMasters/_rels/slideMaster9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10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_rels/notesSlide1.xml.rels" ContentType="application/vnd.openxmlformats-package.relationships+xml"/>
  <Override PartName="/ppt/notesSlides/notesSlide1.xml" ContentType="application/vnd.openxmlformats-officedocument.presentationml.notesSlide+xml"/>
  <Override PartName="/ppt/_rels/presentation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89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73.xml.rels" ContentType="application/vnd.openxmlformats-package.relationships+xml"/>
  <Override PartName="/ppt/slideLayouts/_rels/slideLayout96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97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83.xml.rels" ContentType="application/vnd.openxmlformats-package.relationships+xml"/>
  <Override PartName="/ppt/slideLayouts/_rels/slideLayout7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98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99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85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103.xml.rels" ContentType="application/vnd.openxmlformats-package.relationships+xml"/>
  <Override PartName="/ppt/slideLayouts/_rels/slideLayout100.xml.rels" ContentType="application/vnd.openxmlformats-package.relationships+xml"/>
  <Override PartName="/ppt/slideLayouts/_rels/slideLayout106.xml.rels" ContentType="application/vnd.openxmlformats-package.relationships+xml"/>
  <Override PartName="/ppt/slideLayouts/_rels/slideLayout80.xml.rels" ContentType="application/vnd.openxmlformats-package.relationships+xml"/>
  <Override PartName="/ppt/slideLayouts/_rels/slideLayout104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101.xml.rels" ContentType="application/vnd.openxmlformats-package.relationships+xml"/>
  <Override PartName="/ppt/slideLayouts/_rels/slideLayout107.xml.rels" ContentType="application/vnd.openxmlformats-package.relationships+xml"/>
  <Override PartName="/ppt/slideLayouts/_rels/slideLayout81.xml.rels" ContentType="application/vnd.openxmlformats-package.relationships+xml"/>
  <Override PartName="/ppt/slideLayouts/_rels/slideLayout105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92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91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9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84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75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76.xml.rels" ContentType="application/vnd.openxmlformats-package.relationships+xml"/>
  <Override PartName="/ppt/slideLayouts/_rels/slideLayout78.xml.rels" ContentType="application/vnd.openxmlformats-package.relationships+xml"/>
  <Override PartName="/ppt/slideLayouts/_rels/slideLayout87.xml.rels" ContentType="application/vnd.openxmlformats-package.relationships+xml"/>
  <Override PartName="/ppt/slideLayouts/_rels/slideLayout94.xml.rels" ContentType="application/vnd.openxmlformats-package.relationships+xml"/>
  <Override PartName="/ppt/slideLayouts/_rels/slideLayout95.xml.rels" ContentType="application/vnd.openxmlformats-package.relationships+xml"/>
  <Override PartName="/ppt/slideLayouts/_rels/slideLayout88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77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86.xml.rels" ContentType="application/vnd.openxmlformats-package.relationships+xml"/>
  <Override PartName="/ppt/slideLayouts/_rels/slideLayout93.xml.rels" ContentType="application/vnd.openxmlformats-package.relationships+xml"/>
  <Override PartName="/ppt/slideLayouts/_rels/slideLayout82.xml.rels" ContentType="application/vnd.openxmlformats-package.relationships+xml"/>
  <Override PartName="/ppt/slideLayouts/_rels/slideLayout108.xml.rels" ContentType="application/vnd.openxmlformats-package.relationships+xml"/>
  <Override PartName="/ppt/slideLayouts/_rels/slideLayout102.xml.rels" ContentType="application/vnd.openxmlformats-package.relationships+xml"/>
  <Override PartName="/ppt/slideLayouts/_rels/slideLayout74.xml.rels" ContentType="application/vnd.openxmlformats-package.relationships+xml"/>
  <Override PartName="/ppt/slideLayouts/slideLayout56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59.xml" ContentType="application/vnd.openxmlformats-officedocument.presentationml.slideLayout+xml"/>
  <Override PartName="/ppt/media/image25.png" ContentType="image/png"/>
  <Override PartName="/ppt/media/image23.png" ContentType="image/png"/>
  <Override PartName="/ppt/media/image22.png" ContentType="image/png"/>
  <Override PartName="/ppt/media/image28.png" ContentType="image/png"/>
  <Override PartName="/ppt/media/image5.png" ContentType="image/png"/>
  <Override PartName="/ppt/media/image30.png" ContentType="image/png"/>
  <Override PartName="/ppt/media/image10.png" ContentType="image/png"/>
  <Override PartName="/ppt/media/image29.png" ContentType="image/png"/>
  <Override PartName="/ppt/media/image6.png" ContentType="image/png"/>
  <Override PartName="/ppt/media/image11.png" ContentType="image/png"/>
  <Override PartName="/ppt/media/image7.png" ContentType="image/png"/>
  <Override PartName="/ppt/media/image32.png" ContentType="image/png"/>
  <Override PartName="/ppt/media/image12.png" ContentType="image/png"/>
  <Override PartName="/ppt/media/image8.png" ContentType="image/png"/>
  <Override PartName="/ppt/media/image13.png" ContentType="image/png"/>
  <Override PartName="/ppt/media/image9.png" ContentType="image/png"/>
  <Override PartName="/ppt/media/image4.png" ContentType="image/png"/>
  <Override PartName="/ppt/media/image27.png" ContentType="image/png"/>
  <Override PartName="/ppt/media/image3.png" ContentType="image/png"/>
  <Override PartName="/ppt/media/image26.png" ContentType="image/png"/>
  <Override PartName="/ppt/media/image31.png" ContentType="image/png"/>
  <Override PartName="/ppt/media/image1.png" ContentType="image/png"/>
  <Override PartName="/ppt/media/image24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media/image20.png" ContentType="image/png"/>
  <Override PartName="/ppt/media/image2.jpeg" ContentType="image/jpeg"/>
  <Override PartName="/ppt/media/image19.png" ContentType="image/png"/>
  <Override PartName="/ppt/media/image21.png" ContentType="image/png"/>
  <Override PartName="/ppt/presProps.xml" ContentType="application/vnd.openxmlformats-officedocument.presentationml.presPro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20.xml.rels" ContentType="application/vnd.openxmlformats-package.relationships+xml"/>
  <Override PartName="/ppt/slides/_rels/slide2.xml.rels" ContentType="application/vnd.openxmlformats-package.relationships+xml"/>
  <Override PartName="/ppt/slides/_rels/slide19.xml.rels" ContentType="application/vnd.openxmlformats-package.relationships+xml"/>
  <Override PartName="/ppt/slides/_rels/slide21.xml.rels" ContentType="application/vnd.openxmlformats-package.relationships+xml"/>
  <Override PartName="/ppt/slides/_rels/slide3.xml.rels" ContentType="application/vnd.openxmlformats-package.relationships+xml"/>
  <Override PartName="/ppt/slides/_rels/slide22.xml.rels" ContentType="application/vnd.openxmlformats-package.relationships+xml"/>
  <Override PartName="/ppt/slides/_rels/slide23.xml.rels" ContentType="application/vnd.openxmlformats-package.relationships+xml"/>
  <Override PartName="/ppt/slides/_rels/slide24.xml.rels" ContentType="application/vnd.openxmlformats-package.relationships+xml"/>
  <Override PartName="/ppt/slides/_rels/slide27.xml.rels" ContentType="application/vnd.openxmlformats-package.relationships+xml"/>
  <Override PartName="/ppt/slides/_rels/slide9.xml.rels" ContentType="application/vnd.openxmlformats-package.relationships+xml"/>
  <Override PartName="/ppt/slides/_rels/slide25.xml.rels" ContentType="application/vnd.openxmlformats-package.relationships+xml"/>
  <Override PartName="/ppt/slides/_rels/slide10.xml.rels" ContentType="application/vnd.openxmlformats-package.relationships+xml"/>
  <Override PartName="/ppt/slides/_rels/slide28.xml.rels" ContentType="application/vnd.openxmlformats-package.relationships+xml"/>
  <Override PartName="/ppt/slides/_rels/slide13.xml.rels" ContentType="application/vnd.openxmlformats-package.relationships+xml"/>
  <Override PartName="/ppt/slides/_rels/slide16.xml.rels" ContentType="application/vnd.openxmlformats-package.relationships+xml"/>
  <Override PartName="/ppt/slides/_rels/slide12.xml.rels" ContentType="application/vnd.openxmlformats-package.relationships+xml"/>
  <Override PartName="/ppt/slides/_rels/slide15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_rels/slide29.xml.rels" ContentType="application/vnd.openxmlformats-package.relationships+xml"/>
  <Override PartName="/ppt/slides/_rels/slide14.xml.rels" ContentType="application/vnd.openxmlformats-package.relationships+xml"/>
  <Override PartName="/ppt/slides/_rels/slide26.xml.rels" ContentType="application/vnd.openxmlformats-package.relationships+xml"/>
  <Override PartName="/ppt/slides/_rels/slide11.xml.rels" ContentType="application/vnd.openxmlformats-package.relationships+xml"/>
  <Override PartName="/ppt/slides/slide18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17.xml" ContentType="application/vnd.openxmlformats-officedocument.presentationml.slide+xml"/>
  <Override PartName="/ppt/slides/slide29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  <Override PartName="/ppt/slides/slide8.xml" ContentType="application/vnd.openxmlformats-officedocument.presentationml.slide+xml"/>
  <Override PartName="/ppt/slides/slide11.xml" ContentType="application/vnd.openxmlformats-officedocument.presentationml.slide+xml"/>
  <Override PartName="/ppt/slides/slide9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customXml" Target="../customXml/item1.xml"/><Relationship Id="rId5" Type="http://schemas.openxmlformats.org/officeDocument/2006/relationships/customXml" Target="../customXml/item2.xml"/><Relationship Id="rId6" Type="http://schemas.openxmlformats.org/officeDocument/2006/relationships/customXml" Target="../customXml/item3.xml"/><Relationship Id="rId7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  <p:sldMasterId id="2147483726" r:id="rId8"/>
    <p:sldMasterId id="2147483739" r:id="rId9"/>
    <p:sldMasterId id="2147483752" r:id="rId10"/>
  </p:sldMasterIdLst>
  <p:notesMasterIdLst>
    <p:notesMasterId r:id="rId11"/>
  </p:notesMasterIdLst>
  <p:sldIdLst>
    <p:sldId id="256" r:id="rId12"/>
    <p:sldId id="257" r:id="rId13"/>
    <p:sldId id="258" r:id="rId14"/>
    <p:sldId id="259" r:id="rId15"/>
    <p:sldId id="260" r:id="rId16"/>
    <p:sldId id="261" r:id="rId17"/>
    <p:sldId id="262" r:id="rId18"/>
    <p:sldId id="263" r:id="rId19"/>
    <p:sldId id="264" r:id="rId20"/>
    <p:sldId id="265" r:id="rId21"/>
    <p:sldId id="266" r:id="rId22"/>
    <p:sldId id="267" r:id="rId23"/>
    <p:sldId id="268" r:id="rId24"/>
    <p:sldId id="269" r:id="rId25"/>
    <p:sldId id="270" r:id="rId26"/>
    <p:sldId id="271" r:id="rId27"/>
    <p:sldId id="272" r:id="rId28"/>
    <p:sldId id="273" r:id="rId29"/>
    <p:sldId id="274" r:id="rId30"/>
    <p:sldId id="275" r:id="rId31"/>
    <p:sldId id="276" r:id="rId32"/>
    <p:sldId id="277" r:id="rId33"/>
    <p:sldId id="278" r:id="rId34"/>
    <p:sldId id="279" r:id="rId35"/>
    <p:sldId id="280" r:id="rId36"/>
    <p:sldId id="281" r:id="rId37"/>
    <p:sldId id="282" r:id="rId38"/>
    <p:sldId id="283" r:id="rId39"/>
    <p:sldId id="284" r:id="rId40"/>
  </p:sldIdLst>
  <p:sldSz cx="12192000" cy="68580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notesMaster" Target="notesMasters/notesMaster1.xml"/><Relationship Id="rId12" Type="http://schemas.openxmlformats.org/officeDocument/2006/relationships/slide" Target="slides/slide1.xml"/><Relationship Id="rId13" Type="http://schemas.openxmlformats.org/officeDocument/2006/relationships/slide" Target="slides/slide2.xml"/><Relationship Id="rId14" Type="http://schemas.openxmlformats.org/officeDocument/2006/relationships/slide" Target="slides/slide3.xml"/><Relationship Id="rId15" Type="http://schemas.openxmlformats.org/officeDocument/2006/relationships/slide" Target="slides/slide4.xml"/><Relationship Id="rId16" Type="http://schemas.openxmlformats.org/officeDocument/2006/relationships/slide" Target="slides/slide5.xml"/><Relationship Id="rId17" Type="http://schemas.openxmlformats.org/officeDocument/2006/relationships/slide" Target="slides/slide6.xml"/><Relationship Id="rId18" Type="http://schemas.openxmlformats.org/officeDocument/2006/relationships/slide" Target="slides/slide7.xml"/><Relationship Id="rId19" Type="http://schemas.openxmlformats.org/officeDocument/2006/relationships/slide" Target="slides/slide8.xml"/><Relationship Id="rId20" Type="http://schemas.openxmlformats.org/officeDocument/2006/relationships/slide" Target="slides/slide9.xml"/><Relationship Id="rId21" Type="http://schemas.openxmlformats.org/officeDocument/2006/relationships/slide" Target="slides/slide10.xml"/><Relationship Id="rId22" Type="http://schemas.openxmlformats.org/officeDocument/2006/relationships/slide" Target="slides/slide11.xml"/><Relationship Id="rId23" Type="http://schemas.openxmlformats.org/officeDocument/2006/relationships/slide" Target="slides/slide12.xml"/><Relationship Id="rId24" Type="http://schemas.openxmlformats.org/officeDocument/2006/relationships/slide" Target="slides/slide13.xml"/><Relationship Id="rId25" Type="http://schemas.openxmlformats.org/officeDocument/2006/relationships/slide" Target="slides/slide14.xml"/><Relationship Id="rId26" Type="http://schemas.openxmlformats.org/officeDocument/2006/relationships/slide" Target="slides/slide15.xml"/><Relationship Id="rId27" Type="http://schemas.openxmlformats.org/officeDocument/2006/relationships/slide" Target="slides/slide16.xml"/><Relationship Id="rId28" Type="http://schemas.openxmlformats.org/officeDocument/2006/relationships/slide" Target="slides/slide17.xml"/><Relationship Id="rId29" Type="http://schemas.openxmlformats.org/officeDocument/2006/relationships/slide" Target="slides/slide18.xml"/><Relationship Id="rId30" Type="http://schemas.openxmlformats.org/officeDocument/2006/relationships/slide" Target="slides/slide19.xml"/><Relationship Id="rId31" Type="http://schemas.openxmlformats.org/officeDocument/2006/relationships/slide" Target="slides/slide20.xml"/><Relationship Id="rId32" Type="http://schemas.openxmlformats.org/officeDocument/2006/relationships/slide" Target="slides/slide21.xml"/><Relationship Id="rId33" Type="http://schemas.openxmlformats.org/officeDocument/2006/relationships/slide" Target="slides/slide22.xml"/><Relationship Id="rId34" Type="http://schemas.openxmlformats.org/officeDocument/2006/relationships/slide" Target="slides/slide23.xml"/><Relationship Id="rId35" Type="http://schemas.openxmlformats.org/officeDocument/2006/relationships/slide" Target="slides/slide24.xml"/><Relationship Id="rId36" Type="http://schemas.openxmlformats.org/officeDocument/2006/relationships/slide" Target="slides/slide25.xml"/><Relationship Id="rId37" Type="http://schemas.openxmlformats.org/officeDocument/2006/relationships/slide" Target="slides/slide26.xml"/><Relationship Id="rId38" Type="http://schemas.openxmlformats.org/officeDocument/2006/relationships/slide" Target="slides/slide27.xml"/><Relationship Id="rId39" Type="http://schemas.openxmlformats.org/officeDocument/2006/relationships/slide" Target="slides/slide28.xml"/><Relationship Id="rId40" Type="http://schemas.openxmlformats.org/officeDocument/2006/relationships/slide" Target="slides/slide29.xml"/><Relationship Id="rId41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10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move the slide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3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Click to edit the notes format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4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&lt;header&gt;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65" name="PlaceHolder 4"/>
          <p:cNvSpPr>
            <a:spLocks noGrp="1"/>
          </p:cNvSpPr>
          <p:nvPr>
            <p:ph type="dt" idx="1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66" name="PlaceHolder 5"/>
          <p:cNvSpPr>
            <a:spLocks noGrp="1"/>
          </p:cNvSpPr>
          <p:nvPr>
            <p:ph type="ftr" idx="2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67" name="PlaceHolder 6"/>
          <p:cNvSpPr>
            <a:spLocks noGrp="1"/>
          </p:cNvSpPr>
          <p:nvPr>
            <p:ph type="sldNum" idx="3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fld id="{6DA8AA60-50E9-4B8E-98E3-B86A8838A30C}" type="slidenum"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  <a:ln w="0">
            <a:noFill/>
          </a:ln>
        </p:spPr>
      </p:sp>
      <p:sp>
        <p:nvSpPr>
          <p:cNvPr id="52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Segoe UI"/>
              </a:rPr>
              <a:t>ID=d924773e-9a16-4d6d-9803-8cb819e99682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Segoe UI"/>
              </a:rPr>
              <a:t>Recipe=text_billboard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Segoe UI"/>
              </a:rPr>
              <a:t>Type=TextOnly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Segoe UI"/>
              </a:rPr>
              <a:t>Variant=0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Segoe UI"/>
              </a:rPr>
              <a:t>FamilyID=AccentBoxWalbaum_Zero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0" name="TextShape 3"/>
          <p:cNvSpPr/>
          <p:nvPr/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DA1711D3-D393-4D1B-A935-8B301D45C30D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22</a:t>
            </a:fld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9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9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2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9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4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7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8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9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0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1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9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6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1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4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5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6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7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8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5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0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7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2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5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6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7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8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9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5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0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7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2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5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6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7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8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9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5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0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7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2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5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6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7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8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9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8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1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8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3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6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7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8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9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0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9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49.xml"/><Relationship Id="rId3" Type="http://schemas.openxmlformats.org/officeDocument/2006/relationships/slideLayout" Target="../slideLayouts/slideLayout50.xml"/><Relationship Id="rId4" Type="http://schemas.openxmlformats.org/officeDocument/2006/relationships/slideLayout" Target="../slideLayouts/slideLayout51.xml"/><Relationship Id="rId5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4.xml"/><Relationship Id="rId8" Type="http://schemas.openxmlformats.org/officeDocument/2006/relationships/slideLayout" Target="../slideLayouts/slideLayout55.xml"/><Relationship Id="rId9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3.xml"/><Relationship Id="rId5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5.xml"/><Relationship Id="rId7" Type="http://schemas.openxmlformats.org/officeDocument/2006/relationships/slideLayout" Target="../slideLayouts/slideLayout66.xml"/><Relationship Id="rId8" Type="http://schemas.openxmlformats.org/officeDocument/2006/relationships/slideLayout" Target="../slideLayouts/slideLayout67.xml"/><Relationship Id="rId9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69.xml"/><Relationship Id="rId11" Type="http://schemas.openxmlformats.org/officeDocument/2006/relationships/slideLayout" Target="../slideLayouts/slideLayout70.xml"/><Relationship Id="rId12" Type="http://schemas.openxmlformats.org/officeDocument/2006/relationships/slideLayout" Target="../slideLayouts/slideLayout71.xml"/><Relationship Id="rId13" Type="http://schemas.openxmlformats.org/officeDocument/2006/relationships/slideLayout" Target="../slideLayouts/slideLayout72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slideLayout" Target="../slideLayouts/slideLayout73.xml"/><Relationship Id="rId3" Type="http://schemas.openxmlformats.org/officeDocument/2006/relationships/slideLayout" Target="../slideLayouts/slideLayout74.xml"/><Relationship Id="rId4" Type="http://schemas.openxmlformats.org/officeDocument/2006/relationships/slideLayout" Target="../slideLayouts/slideLayout75.xml"/><Relationship Id="rId5" Type="http://schemas.openxmlformats.org/officeDocument/2006/relationships/slideLayout" Target="../slideLayouts/slideLayout76.xml"/><Relationship Id="rId6" Type="http://schemas.openxmlformats.org/officeDocument/2006/relationships/slideLayout" Target="../slideLayouts/slideLayout77.xml"/><Relationship Id="rId7" Type="http://schemas.openxmlformats.org/officeDocument/2006/relationships/slideLayout" Target="../slideLayouts/slideLayout78.xml"/><Relationship Id="rId8" Type="http://schemas.openxmlformats.org/officeDocument/2006/relationships/slideLayout" Target="../slideLayouts/slideLayout79.xml"/><Relationship Id="rId9" Type="http://schemas.openxmlformats.org/officeDocument/2006/relationships/slideLayout" Target="../slideLayouts/slideLayout80.xml"/><Relationship Id="rId10" Type="http://schemas.openxmlformats.org/officeDocument/2006/relationships/slideLayout" Target="../slideLayouts/slideLayout81.xml"/><Relationship Id="rId11" Type="http://schemas.openxmlformats.org/officeDocument/2006/relationships/slideLayout" Target="../slideLayouts/slideLayout82.xml"/><Relationship Id="rId12" Type="http://schemas.openxmlformats.org/officeDocument/2006/relationships/slideLayout" Target="../slideLayouts/slideLayout83.xml"/><Relationship Id="rId13" Type="http://schemas.openxmlformats.org/officeDocument/2006/relationships/slideLayout" Target="../slideLayouts/slideLayout84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slideLayout" Target="../slideLayouts/slideLayout85.xml"/><Relationship Id="rId3" Type="http://schemas.openxmlformats.org/officeDocument/2006/relationships/slideLayout" Target="../slideLayouts/slideLayout86.xml"/><Relationship Id="rId4" Type="http://schemas.openxmlformats.org/officeDocument/2006/relationships/slideLayout" Target="../slideLayouts/slideLayout87.xml"/><Relationship Id="rId5" Type="http://schemas.openxmlformats.org/officeDocument/2006/relationships/slideLayout" Target="../slideLayouts/slideLayout88.xml"/><Relationship Id="rId6" Type="http://schemas.openxmlformats.org/officeDocument/2006/relationships/slideLayout" Target="../slideLayouts/slideLayout89.xml"/><Relationship Id="rId7" Type="http://schemas.openxmlformats.org/officeDocument/2006/relationships/slideLayout" Target="../slideLayouts/slideLayout90.xml"/><Relationship Id="rId8" Type="http://schemas.openxmlformats.org/officeDocument/2006/relationships/slideLayout" Target="../slideLayouts/slideLayout91.xml"/><Relationship Id="rId9" Type="http://schemas.openxmlformats.org/officeDocument/2006/relationships/slideLayout" Target="../slideLayouts/slideLayout92.xml"/><Relationship Id="rId10" Type="http://schemas.openxmlformats.org/officeDocument/2006/relationships/slideLayout" Target="../slideLayouts/slideLayout93.xml"/><Relationship Id="rId11" Type="http://schemas.openxmlformats.org/officeDocument/2006/relationships/slideLayout" Target="../slideLayouts/slideLayout94.xml"/><Relationship Id="rId12" Type="http://schemas.openxmlformats.org/officeDocument/2006/relationships/slideLayout" Target="../slideLayouts/slideLayout95.xml"/><Relationship Id="rId13" Type="http://schemas.openxmlformats.org/officeDocument/2006/relationships/slideLayout" Target="../slideLayouts/slideLayout96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slideLayout" Target="../slideLayouts/slideLayout97.xml"/><Relationship Id="rId3" Type="http://schemas.openxmlformats.org/officeDocument/2006/relationships/slideLayout" Target="../slideLayouts/slideLayout98.xml"/><Relationship Id="rId4" Type="http://schemas.openxmlformats.org/officeDocument/2006/relationships/slideLayout" Target="../slideLayouts/slideLayout99.xml"/><Relationship Id="rId5" Type="http://schemas.openxmlformats.org/officeDocument/2006/relationships/slideLayout" Target="../slideLayouts/slideLayout100.xml"/><Relationship Id="rId6" Type="http://schemas.openxmlformats.org/officeDocument/2006/relationships/slideLayout" Target="../slideLayouts/slideLayout101.xml"/><Relationship Id="rId7" Type="http://schemas.openxmlformats.org/officeDocument/2006/relationships/slideLayout" Target="../slideLayouts/slideLayout102.xml"/><Relationship Id="rId8" Type="http://schemas.openxmlformats.org/officeDocument/2006/relationships/slideLayout" Target="../slideLayouts/slideLayout103.xml"/><Relationship Id="rId9" Type="http://schemas.openxmlformats.org/officeDocument/2006/relationships/slideLayout" Target="../slideLayouts/slideLayout104.xml"/><Relationship Id="rId10" Type="http://schemas.openxmlformats.org/officeDocument/2006/relationships/slideLayout" Target="../slideLayouts/slideLayout105.xml"/><Relationship Id="rId11" Type="http://schemas.openxmlformats.org/officeDocument/2006/relationships/slideLayout" Target="../slideLayouts/slideLayout106.xml"/><Relationship Id="rId12" Type="http://schemas.openxmlformats.org/officeDocument/2006/relationships/slideLayout" Target="../slideLayouts/slideLayout107.xml"/><Relationship Id="rId13" Type="http://schemas.openxmlformats.org/officeDocument/2006/relationships/slideLayout" Target="../slideLayouts/slideLayout10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1528920" y="1473120"/>
            <a:ext cx="9142920" cy="3006360"/>
          </a:xfrm>
          <a:prstGeom prst="rect">
            <a:avLst/>
          </a:prstGeom>
          <a:solidFill>
            <a:srgbClr val="ffffff"/>
          </a:solidFill>
          <a:ln>
            <a:solidFill>
              <a:srgbClr val="e9e9e9"/>
            </a:solidFill>
          </a:ln>
          <a:effectLst>
            <a:outerShdw algn="tl" blurRad="50760" dir="2700000" dist="37674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CustomShape 1"/>
          <p:cNvSpPr/>
          <p:nvPr/>
        </p:nvSpPr>
        <p:spPr>
          <a:xfrm rot="5400000">
            <a:off x="851400" y="365400"/>
            <a:ext cx="72000" cy="5475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CustomShape 2"/>
          <p:cNvSpPr/>
          <p:nvPr/>
        </p:nvSpPr>
        <p:spPr>
          <a:xfrm>
            <a:off x="621720" y="2935440"/>
            <a:ext cx="6216840" cy="17280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-27360" bIns="-2736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CustomShape 1"/>
          <p:cNvSpPr/>
          <p:nvPr/>
        </p:nvSpPr>
        <p:spPr>
          <a:xfrm rot="5400000">
            <a:off x="851400" y="365400"/>
            <a:ext cx="72000" cy="5475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CustomShape 2"/>
          <p:cNvSpPr/>
          <p:nvPr/>
        </p:nvSpPr>
        <p:spPr>
          <a:xfrm>
            <a:off x="621720" y="2935440"/>
            <a:ext cx="6216840" cy="17280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-27360" bIns="-2736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CustomShape 1"/>
          <p:cNvSpPr/>
          <p:nvPr/>
        </p:nvSpPr>
        <p:spPr>
          <a:xfrm rot="5400000">
            <a:off x="5319000" y="363240"/>
            <a:ext cx="72000" cy="5475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" name="CustomShape 2"/>
          <p:cNvSpPr/>
          <p:nvPr/>
        </p:nvSpPr>
        <p:spPr>
          <a:xfrm>
            <a:off x="5099400" y="2935440"/>
            <a:ext cx="6216840" cy="17280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-27360" bIns="-2736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CustomShape 1"/>
          <p:cNvSpPr/>
          <p:nvPr/>
        </p:nvSpPr>
        <p:spPr>
          <a:xfrm>
            <a:off x="666000" y="1533600"/>
            <a:ext cx="10915920" cy="3789720"/>
          </a:xfrm>
          <a:prstGeom prst="rect">
            <a:avLst/>
          </a:prstGeom>
          <a:solidFill>
            <a:srgbClr val="ffffff"/>
          </a:solidFill>
          <a:ln>
            <a:solidFill>
              <a:srgbClr val="e9e9e9"/>
            </a:solidFill>
          </a:ln>
          <a:effectLst>
            <a:outerShdw algn="tl" blurRad="50760" dir="2700000" dist="37674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0" name="CustomShape 2"/>
          <p:cNvSpPr/>
          <p:nvPr/>
        </p:nvSpPr>
        <p:spPr>
          <a:xfrm>
            <a:off x="609120" y="2964960"/>
            <a:ext cx="127080" cy="9133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1" name="CustomShape 3"/>
          <p:cNvSpPr/>
          <p:nvPr/>
        </p:nvSpPr>
        <p:spPr>
          <a:xfrm rot="5400000">
            <a:off x="7361640" y="3424320"/>
            <a:ext cx="2102040" cy="7920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-36720" bIns="-3672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558360" y="0"/>
            <a:ext cx="11166480" cy="2017800"/>
          </a:xfrm>
          <a:prstGeom prst="rect">
            <a:avLst/>
          </a:prstGeom>
          <a:solidFill>
            <a:srgbClr val="ffffff"/>
          </a:solidFill>
          <a:ln w="9525">
            <a:solidFill>
              <a:srgbClr val="e9e9e9"/>
            </a:solidFill>
          </a:ln>
          <a:effectLst>
            <a:outerShdw algn="tl" blurRad="50760" dir="2700000" dist="37674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1" name="CustomShape 2"/>
          <p:cNvSpPr/>
          <p:nvPr/>
        </p:nvSpPr>
        <p:spPr>
          <a:xfrm>
            <a:off x="498960" y="787320"/>
            <a:ext cx="127080" cy="7030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CustomShape 1"/>
          <p:cNvSpPr/>
          <p:nvPr/>
        </p:nvSpPr>
        <p:spPr>
          <a:xfrm>
            <a:off x="558360" y="0"/>
            <a:ext cx="11166480" cy="2017800"/>
          </a:xfrm>
          <a:prstGeom prst="rect">
            <a:avLst/>
          </a:prstGeom>
          <a:solidFill>
            <a:srgbClr val="ffffff"/>
          </a:solidFill>
          <a:ln w="9525">
            <a:solidFill>
              <a:srgbClr val="e9e9e9"/>
            </a:solidFill>
          </a:ln>
          <a:effectLst>
            <a:outerShdw algn="tl" blurRad="50760" dir="2700000" dist="37674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1" name="CustomShape 2"/>
          <p:cNvSpPr/>
          <p:nvPr/>
        </p:nvSpPr>
        <p:spPr>
          <a:xfrm>
            <a:off x="498960" y="787320"/>
            <a:ext cx="127080" cy="7030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  <p:sldLayoutId id="2147483738" r:id="rId13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CustomShape 1"/>
          <p:cNvSpPr/>
          <p:nvPr/>
        </p:nvSpPr>
        <p:spPr>
          <a:xfrm>
            <a:off x="666000" y="1533600"/>
            <a:ext cx="10915920" cy="3789720"/>
          </a:xfrm>
          <a:prstGeom prst="rect">
            <a:avLst/>
          </a:prstGeom>
          <a:solidFill>
            <a:srgbClr val="ffffff"/>
          </a:solidFill>
          <a:ln>
            <a:solidFill>
              <a:srgbClr val="e9e9e9"/>
            </a:solidFill>
          </a:ln>
          <a:effectLst>
            <a:outerShdw algn="tl" blurRad="50760" dir="2700000" dist="37674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1" name="CustomShape 2"/>
          <p:cNvSpPr/>
          <p:nvPr/>
        </p:nvSpPr>
        <p:spPr>
          <a:xfrm>
            <a:off x="609120" y="2964960"/>
            <a:ext cx="127080" cy="9133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2" name="CustomShape 3"/>
          <p:cNvSpPr/>
          <p:nvPr/>
        </p:nvSpPr>
        <p:spPr>
          <a:xfrm rot="5400000">
            <a:off x="7361640" y="3424320"/>
            <a:ext cx="2102040" cy="7920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-36720" bIns="-3672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  <p:sldLayoutId id="2147483750" r:id="rId12"/>
    <p:sldLayoutId id="2147483751" r:id="rId13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CustomShape 1"/>
          <p:cNvSpPr/>
          <p:nvPr/>
        </p:nvSpPr>
        <p:spPr>
          <a:xfrm>
            <a:off x="7324200" y="631080"/>
            <a:ext cx="4516200" cy="5494680"/>
          </a:xfrm>
          <a:prstGeom prst="rect">
            <a:avLst/>
          </a:prstGeom>
          <a:solidFill>
            <a:srgbClr val="ffffff"/>
          </a:solidFill>
          <a:ln w="9525">
            <a:solidFill>
              <a:srgbClr val="e9e9e9"/>
            </a:solidFill>
          </a:ln>
          <a:effectLst>
            <a:outerShdw algn="tl" blurRad="50760" dir="2700000" dist="37674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2" name="CustomShape 2"/>
          <p:cNvSpPr/>
          <p:nvPr/>
        </p:nvSpPr>
        <p:spPr>
          <a:xfrm>
            <a:off x="7260480" y="1179720"/>
            <a:ext cx="127080" cy="7030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3" name="CustomShape 3"/>
          <p:cNvSpPr/>
          <p:nvPr/>
        </p:nvSpPr>
        <p:spPr>
          <a:xfrm>
            <a:off x="7792200" y="2185560"/>
            <a:ext cx="3682080" cy="7920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-36720" bIns="-3672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53" r:id="rId2"/>
    <p:sldLayoutId id="2147483754" r:id="rId3"/>
    <p:sldLayoutId id="2147483755" r:id="rId4"/>
    <p:sldLayoutId id="2147483756" r:id="rId5"/>
    <p:sldLayoutId id="2147483757" r:id="rId6"/>
    <p:sldLayoutId id="2147483758" r:id="rId7"/>
    <p:sldLayoutId id="2147483759" r:id="rId8"/>
    <p:sldLayoutId id="2147483760" r:id="rId9"/>
    <p:sldLayoutId id="2147483761" r:id="rId10"/>
    <p:sldLayoutId id="2147483762" r:id="rId11"/>
    <p:sldLayoutId id="2147483763" r:id="rId12"/>
    <p:sldLayoutId id="2147483764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85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12.png"/><Relationship Id="rId3" Type="http://schemas.openxmlformats.org/officeDocument/2006/relationships/slideLayout" Target="../slideLayouts/slideLayout7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7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13.png"/><Relationship Id="rId3" Type="http://schemas.openxmlformats.org/officeDocument/2006/relationships/slideLayout" Target="../slideLayouts/slideLayout7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13.png"/><Relationship Id="rId3" Type="http://schemas.openxmlformats.org/officeDocument/2006/relationships/slideLayout" Target="../slideLayouts/slideLayout7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14.png"/><Relationship Id="rId3" Type="http://schemas.openxmlformats.org/officeDocument/2006/relationships/slideLayout" Target="../slideLayouts/slideLayout7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15.png"/><Relationship Id="rId3" Type="http://schemas.openxmlformats.org/officeDocument/2006/relationships/slideLayout" Target="../slideLayouts/slideLayout7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16.png"/><Relationship Id="rId3" Type="http://schemas.openxmlformats.org/officeDocument/2006/relationships/slideLayout" Target="../slideLayouts/slideLayout7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14.png"/><Relationship Id="rId3" Type="http://schemas.openxmlformats.org/officeDocument/2006/relationships/slideLayout" Target="../slideLayouts/slideLayout7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17.png"/><Relationship Id="rId3" Type="http://schemas.openxmlformats.org/officeDocument/2006/relationships/slideLayout" Target="../slideLayouts/slideLayout7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jpeg"/><Relationship Id="rId3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7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slideLayout" Target="../slideLayouts/slideLayout7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22.png"/><Relationship Id="rId3" Type="http://schemas.openxmlformats.org/officeDocument/2006/relationships/slideLayout" Target="../slideLayouts/slideLayout7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23.png"/><Relationship Id="rId3" Type="http://schemas.openxmlformats.org/officeDocument/2006/relationships/slideLayout" Target="../slideLayouts/slideLayout7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24.png"/><Relationship Id="rId3" Type="http://schemas.openxmlformats.org/officeDocument/2006/relationships/slideLayout" Target="../slideLayouts/slideLayout7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7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25.png"/><Relationship Id="rId3" Type="http://schemas.openxmlformats.org/officeDocument/2006/relationships/slideLayout" Target="../slideLayouts/slideLayout7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26.png"/><Relationship Id="rId3" Type="http://schemas.openxmlformats.org/officeDocument/2006/relationships/slideLayout" Target="../slideLayouts/slideLayout7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27.png"/><Relationship Id="rId3" Type="http://schemas.openxmlformats.org/officeDocument/2006/relationships/image" Target="../media/image28.png"/><Relationship Id="rId4" Type="http://schemas.openxmlformats.org/officeDocument/2006/relationships/slideLayout" Target="../slideLayouts/slideLayout7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image" Target="../media/image30.png"/><Relationship Id="rId3" Type="http://schemas.openxmlformats.org/officeDocument/2006/relationships/image" Target="../media/image31.png"/><Relationship Id="rId4" Type="http://schemas.openxmlformats.org/officeDocument/2006/relationships/image" Target="../media/image5.png"/><Relationship Id="rId5" Type="http://schemas.openxmlformats.org/officeDocument/2006/relationships/image" Target="../media/image32.png"/><Relationship Id="rId6" Type="http://schemas.openxmlformats.org/officeDocument/2006/relationships/slideLayout" Target="../slideLayouts/slideLayout97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2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37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49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6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8.png"/><Relationship Id="rId3" Type="http://schemas.openxmlformats.org/officeDocument/2006/relationships/slideLayout" Target="../slideLayouts/slideLayout7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7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10.png"/><Relationship Id="rId3" Type="http://schemas.openxmlformats.org/officeDocument/2006/relationships/slideLayout" Target="../slideLayouts/slideLayout7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TextShape 1"/>
          <p:cNvSpPr/>
          <p:nvPr/>
        </p:nvSpPr>
        <p:spPr>
          <a:xfrm>
            <a:off x="1801440" y="1664280"/>
            <a:ext cx="8585280" cy="2175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 rtl="1">
              <a:lnSpc>
                <a:spcPct val="90000"/>
              </a:lnSpc>
              <a:tabLst>
                <a:tab algn="l" pos="0"/>
              </a:tabLst>
            </a:pPr>
            <a:r>
              <a:rPr b="0" lang="en-US" sz="6600" spc="-1" strike="noStrike">
                <a:solidFill>
                  <a:srgbClr val="000000"/>
                </a:solidFill>
                <a:latin typeface="Avenir Next LT Pro"/>
              </a:rPr>
              <a:t>Building The Worst Linux PC Ever</a:t>
            </a:r>
            <a:endParaRPr b="0" lang="en-US" sz="6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9" name="TextShape 2"/>
          <p:cNvSpPr/>
          <p:nvPr/>
        </p:nvSpPr>
        <p:spPr>
          <a:xfrm>
            <a:off x="2487240" y="4142160"/>
            <a:ext cx="7222680" cy="684720"/>
          </a:xfrm>
          <a:prstGeom prst="rect">
            <a:avLst/>
          </a:prstGeom>
          <a:solidFill>
            <a:srgbClr val="f5a7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 rtl="1">
              <a:lnSpc>
                <a:spcPct val="11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2800" spc="-1" strike="noStrike">
                <a:solidFill>
                  <a:srgbClr val="ffffff"/>
                </a:solidFill>
                <a:latin typeface="Avenir Next LT Pro"/>
              </a:rPr>
              <a:t>Mohammad Mazarei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TextShape 1"/>
          <p:cNvSpPr/>
          <p:nvPr/>
        </p:nvSpPr>
        <p:spPr>
          <a:xfrm>
            <a:off x="1078920" y="1938600"/>
            <a:ext cx="7012440" cy="2989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rtl="1">
              <a:lnSpc>
                <a:spcPct val="11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6000" spc="-1" strike="noStrike">
                <a:solidFill>
                  <a:srgbClr val="000000"/>
                </a:solidFill>
                <a:latin typeface="Avenir Next LT Pro"/>
              </a:rPr>
              <a:t>What is Microcontroller</a:t>
            </a:r>
            <a:endParaRPr b="0" lang="en-US" sz="6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06" name="" descr=""/>
          <p:cNvPicPr/>
          <p:nvPr/>
        </p:nvPicPr>
        <p:blipFill>
          <a:blip r:embed="rId1"/>
          <a:srcRect l="5258" t="0" r="0" b="11916"/>
          <a:stretch/>
        </p:blipFill>
        <p:spPr>
          <a:xfrm>
            <a:off x="8566200" y="1864800"/>
            <a:ext cx="2970720" cy="3136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TextShape 1"/>
          <p:cNvSpPr/>
          <p:nvPr/>
        </p:nvSpPr>
        <p:spPr>
          <a:xfrm>
            <a:off x="1115640" y="548640"/>
            <a:ext cx="10167120" cy="117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rtl="1">
              <a:lnSpc>
                <a:spcPct val="11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3000" spc="-1" strike="noStrike">
                <a:solidFill>
                  <a:srgbClr val="000000"/>
                </a:solidFill>
                <a:latin typeface="Avenir Next LT Pro"/>
              </a:rPr>
              <a:t>What is MCU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8" name="TextShape 2"/>
          <p:cNvSpPr/>
          <p:nvPr/>
        </p:nvSpPr>
        <p:spPr>
          <a:xfrm>
            <a:off x="576360" y="2286360"/>
            <a:ext cx="8566920" cy="3885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2500" spc="-1" strike="noStrike">
                <a:solidFill>
                  <a:srgbClr val="000000"/>
                </a:solidFill>
                <a:latin typeface="Avenir Next LT Pro"/>
              </a:rPr>
              <a:t>A Microcontroller is a small, low-cost </a:t>
            </a:r>
            <a:endParaRPr b="0" lang="en-US" sz="25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2500" spc="-1" strike="noStrike">
                <a:solidFill>
                  <a:srgbClr val="000000"/>
                </a:solidFill>
                <a:latin typeface="Avenir Next LT Pro"/>
              </a:rPr>
              <a:t>Computer on a single integrated circuit. </a:t>
            </a:r>
            <a:endParaRPr b="0" lang="en-US" sz="25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tabLst>
                <a:tab algn="l" pos="0"/>
              </a:tabLst>
            </a:pPr>
            <a:endParaRPr b="0" lang="en-US" sz="25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2500" spc="-1" strike="noStrike">
                <a:solidFill>
                  <a:srgbClr val="000000"/>
                </a:solidFill>
                <a:latin typeface="Avenir Next LT Pro"/>
              </a:rPr>
              <a:t>It contains a CPU, RAM, ROM, </a:t>
            </a:r>
            <a:endParaRPr b="0" lang="en-US" sz="25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2500" spc="-1" strike="noStrike">
                <a:solidFill>
                  <a:srgbClr val="000000"/>
                </a:solidFill>
                <a:latin typeface="Avenir Next LT Pro"/>
              </a:rPr>
              <a:t>and I/O peripherals.</a:t>
            </a:r>
            <a:endParaRPr b="0" lang="en-US" sz="25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209" spc="-1" strike="noStrike">
                <a:solidFill>
                  <a:srgbClr val="000000"/>
                </a:solidFill>
                <a:latin typeface="Avenir Next LT Pro"/>
              </a:rPr>
              <a:t> </a:t>
            </a:r>
            <a:endParaRPr b="0" lang="en-US" sz="209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2500" spc="-1" strike="noStrike">
                <a:solidFill>
                  <a:srgbClr val="000000"/>
                </a:solidFill>
                <a:latin typeface="Avenir Next LT Pro"/>
              </a:rPr>
              <a:t>Microcontrollers are typically used in </a:t>
            </a:r>
            <a:endParaRPr b="0" lang="en-US" sz="25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2500" spc="-1" strike="noStrike">
                <a:solidFill>
                  <a:srgbClr val="000000"/>
                </a:solidFill>
                <a:latin typeface="Avenir Next LT Pro"/>
              </a:rPr>
              <a:t>embedded systems</a:t>
            </a:r>
            <a:endParaRPr b="0" lang="en-US" sz="25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tabLst>
                <a:tab algn="l" pos="0"/>
              </a:tabLst>
            </a:pPr>
            <a:endParaRPr b="0" lang="en-US" sz="25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09" name="Picture Placeholder 6" descr=""/>
          <p:cNvPicPr/>
          <p:nvPr/>
        </p:nvPicPr>
        <p:blipFill>
          <a:blip r:embed="rId1"/>
          <a:srcRect l="13693" t="0" r="13693" b="0"/>
          <a:stretch/>
        </p:blipFill>
        <p:spPr>
          <a:xfrm>
            <a:off x="11247840" y="6191280"/>
            <a:ext cx="489960" cy="675000"/>
          </a:xfrm>
          <a:prstGeom prst="rect">
            <a:avLst/>
          </a:prstGeom>
          <a:ln w="0">
            <a:noFill/>
          </a:ln>
        </p:spPr>
      </p:pic>
      <p:pic>
        <p:nvPicPr>
          <p:cNvPr id="410" name="" descr=""/>
          <p:cNvPicPr/>
          <p:nvPr/>
        </p:nvPicPr>
        <p:blipFill>
          <a:blip r:embed="rId2"/>
          <a:stretch/>
        </p:blipFill>
        <p:spPr>
          <a:xfrm>
            <a:off x="7543800" y="2117880"/>
            <a:ext cx="4359960" cy="4053600"/>
          </a:xfrm>
          <a:prstGeom prst="rect">
            <a:avLst/>
          </a:prstGeom>
          <a:ln w="0">
            <a:noFill/>
          </a:ln>
        </p:spPr>
      </p:pic>
      <p:sp>
        <p:nvSpPr>
          <p:cNvPr id="411" name="TextShape 3"/>
          <p:cNvSpPr/>
          <p:nvPr/>
        </p:nvSpPr>
        <p:spPr>
          <a:xfrm>
            <a:off x="8540640" y="6356520"/>
            <a:ext cx="27421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23C58F9A-BB8C-4709-B3B8-EDC4D5DAAE92}" type="slidenum">
              <a:rPr b="0" lang="en-US" sz="1200" spc="-1" strike="noStrike">
                <a:solidFill>
                  <a:srgbClr val="8b8b8b"/>
                </a:solidFill>
                <a:latin typeface="Avenir Next LT Pro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TextShape 1"/>
          <p:cNvSpPr/>
          <p:nvPr/>
        </p:nvSpPr>
        <p:spPr>
          <a:xfrm>
            <a:off x="1115640" y="548640"/>
            <a:ext cx="10167120" cy="117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rtl="1">
              <a:lnSpc>
                <a:spcPct val="11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3000" spc="-1" strike="noStrike">
                <a:solidFill>
                  <a:srgbClr val="000000"/>
                </a:solidFill>
                <a:latin typeface="Avenir Next LT Pro"/>
              </a:rPr>
              <a:t>Properties of MCU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3" name="TextShape 2"/>
          <p:cNvSpPr/>
          <p:nvPr/>
        </p:nvSpPr>
        <p:spPr>
          <a:xfrm>
            <a:off x="576360" y="2286360"/>
            <a:ext cx="10167120" cy="3885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28600" indent="-228240">
              <a:lnSpc>
                <a:spcPct val="115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1" lang="en-US" sz="2000" spc="-1" strike="noStrike">
                <a:solidFill>
                  <a:srgbClr val="000000"/>
                </a:solidFill>
                <a:latin typeface="Avenir Next LT Pro"/>
              </a:rPr>
              <a:t>Small size</a:t>
            </a:r>
            <a:r>
              <a:rPr b="0" lang="en-US" sz="2000" spc="-1" strike="noStrike">
                <a:solidFill>
                  <a:srgbClr val="000000"/>
                </a:solidFill>
                <a:latin typeface="Avenir Next LT Pro"/>
              </a:rPr>
              <a:t>: MCUs are typically very small and lightweight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28600" indent="-228240">
              <a:lnSpc>
                <a:spcPct val="115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1" lang="en-US" sz="2000" spc="-1" strike="noStrike">
                <a:solidFill>
                  <a:srgbClr val="000000"/>
                </a:solidFill>
                <a:latin typeface="Avenir Next LT Pro"/>
              </a:rPr>
              <a:t>low power</a:t>
            </a:r>
            <a:r>
              <a:rPr b="0" lang="en-US" sz="2000" spc="-1" strike="noStrike">
                <a:solidFill>
                  <a:srgbClr val="000000"/>
                </a:solidFill>
                <a:latin typeface="Avenir Next LT Pro"/>
              </a:rPr>
              <a:t>:They also consume very little power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28600" indent="-228240">
              <a:lnSpc>
                <a:spcPct val="115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1" lang="en-US" sz="2000" spc="-1" strike="noStrike">
                <a:solidFill>
                  <a:srgbClr val="000000"/>
                </a:solidFill>
                <a:latin typeface="Avenir Next LT Pro"/>
              </a:rPr>
              <a:t>Low cost</a:t>
            </a:r>
            <a:r>
              <a:rPr b="0" lang="en-US" sz="2000" spc="-1" strike="noStrike">
                <a:solidFill>
                  <a:srgbClr val="000000"/>
                </a:solidFill>
                <a:latin typeface="Avenir Next LT Pro"/>
              </a:rPr>
              <a:t>:MCUs are relatively inexpensive to produce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28600" indent="-228240">
              <a:lnSpc>
                <a:spcPct val="115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1" lang="en-US" sz="2000" spc="-1" strike="noStrike">
                <a:solidFill>
                  <a:srgbClr val="000000"/>
                </a:solidFill>
                <a:latin typeface="Avenir Next LT Pro"/>
              </a:rPr>
              <a:t>On-chip memory</a:t>
            </a:r>
            <a:r>
              <a:rPr b="0" lang="en-US" sz="2000" spc="-1" strike="noStrike">
                <a:solidFill>
                  <a:srgbClr val="000000"/>
                </a:solidFill>
                <a:latin typeface="Avenir Next LT Pro"/>
              </a:rPr>
              <a:t>: MCUs typically have a small amount of on-chip memory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28600" indent="-228240">
              <a:lnSpc>
                <a:spcPct val="115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1" lang="en-US" sz="2000" spc="-1" strike="noStrike">
                <a:solidFill>
                  <a:srgbClr val="000000"/>
                </a:solidFill>
                <a:latin typeface="Avenir Next LT Pro"/>
              </a:rPr>
              <a:t>Clock speed</a:t>
            </a:r>
            <a:r>
              <a:rPr b="0" lang="en-US" sz="2000" spc="-1" strike="noStrike">
                <a:solidFill>
                  <a:srgbClr val="000000"/>
                </a:solidFill>
                <a:latin typeface="Avenir Next LT Pro"/>
              </a:rPr>
              <a:t>: MCUs typically have a lower clock speed than desktop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28600" indent="-228240">
              <a:lnSpc>
                <a:spcPct val="115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1" lang="en-US" sz="2000" spc="-1" strike="noStrike">
                <a:solidFill>
                  <a:srgbClr val="000000"/>
                </a:solidFill>
                <a:latin typeface="Avenir Next LT Pro"/>
              </a:rPr>
              <a:t>No MMU</a:t>
            </a:r>
            <a:r>
              <a:rPr b="0" lang="en-US" sz="2000" spc="-1" strike="noStrike">
                <a:solidFill>
                  <a:srgbClr val="000000"/>
                </a:solidFill>
                <a:latin typeface="Avenir Next LT Pro"/>
              </a:rPr>
              <a:t>: Not all MCUs have MMUs. MMUs are more commonly found in higher-end MCUs and MPUs 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14" name="Picture Placeholder 7" descr=""/>
          <p:cNvPicPr/>
          <p:nvPr/>
        </p:nvPicPr>
        <p:blipFill>
          <a:blip r:embed="rId1"/>
          <a:srcRect l="13693" t="0" r="13693" b="0"/>
          <a:stretch/>
        </p:blipFill>
        <p:spPr>
          <a:xfrm>
            <a:off x="11247840" y="6191280"/>
            <a:ext cx="489960" cy="675000"/>
          </a:xfrm>
          <a:prstGeom prst="rect">
            <a:avLst/>
          </a:prstGeom>
          <a:ln w="0">
            <a:noFill/>
          </a:ln>
        </p:spPr>
      </p:pic>
      <p:sp>
        <p:nvSpPr>
          <p:cNvPr id="415" name="TextShape 3"/>
          <p:cNvSpPr/>
          <p:nvPr/>
        </p:nvSpPr>
        <p:spPr>
          <a:xfrm>
            <a:off x="8540640" y="6356520"/>
            <a:ext cx="27421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7BEED1A8-0D8C-4D6A-B5E6-DDD61088B63B}" type="slidenum">
              <a:rPr b="0" lang="en-US" sz="1200" spc="-1" strike="noStrike">
                <a:solidFill>
                  <a:srgbClr val="8b8b8b"/>
                </a:solidFill>
                <a:latin typeface="Avenir Next LT Pro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TextShape 1"/>
          <p:cNvSpPr/>
          <p:nvPr/>
        </p:nvSpPr>
        <p:spPr>
          <a:xfrm>
            <a:off x="1115640" y="548640"/>
            <a:ext cx="10167120" cy="117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rtl="1">
              <a:lnSpc>
                <a:spcPct val="11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3000" spc="-1" strike="noStrike">
                <a:solidFill>
                  <a:srgbClr val="000000"/>
                </a:solidFill>
                <a:latin typeface="Avenir Next LT Pro"/>
              </a:rPr>
              <a:t>Linux Can Boot With Out MMU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7" name="TextShape 2"/>
          <p:cNvSpPr/>
          <p:nvPr/>
        </p:nvSpPr>
        <p:spPr>
          <a:xfrm>
            <a:off x="576360" y="2286360"/>
            <a:ext cx="10167120" cy="3885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28600">
              <a:lnSpc>
                <a:spcPct val="115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en-US" sz="2000" spc="-1" strike="noStrike">
                <a:solidFill>
                  <a:srgbClr val="000000"/>
                </a:solidFill>
                <a:latin typeface="Avenir Next LT Pro"/>
                <a:ea typeface="DejaVu Sans"/>
              </a:rPr>
              <a:t>uClinux</a:t>
            </a:r>
            <a:r>
              <a:rPr b="0" lang="en-US" sz="2000" spc="-1" strike="noStrike">
                <a:solidFill>
                  <a:srgbClr val="000000"/>
                </a:solidFill>
                <a:latin typeface="Avenir Next LT Pro"/>
                <a:ea typeface="DejaVu Sans"/>
              </a:rPr>
              <a:t> (Microcontroller Linux) is a lightweight version of the Linux kernel that is designed for Microcontrollers and other embedded systems.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28600">
              <a:lnSpc>
                <a:spcPct val="115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en-US" sz="2000" spc="-1" strike="noStrike">
                <a:solidFill>
                  <a:srgbClr val="000000"/>
                </a:solidFill>
                <a:latin typeface="Avenir Next LT Pro"/>
                <a:ea typeface="DejaVu Sans"/>
              </a:rPr>
              <a:t>uClinux</a:t>
            </a:r>
            <a:r>
              <a:rPr b="0" lang="en-US" sz="2000" spc="-1" strike="noStrike">
                <a:solidFill>
                  <a:srgbClr val="000000"/>
                </a:solidFill>
                <a:latin typeface="Avenir Next LT Pro"/>
                <a:ea typeface="DejaVu Sans"/>
              </a:rPr>
              <a:t> was first developed in 1996 by Linus Torvalds and Richard Stallman. It is based on the Linux kernel.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28600" indent="-228240">
              <a:lnSpc>
                <a:spcPct val="115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1" lang="en-US" sz="1800" spc="-1" strike="noStrike">
                <a:solidFill>
                  <a:srgbClr val="000000"/>
                </a:solidFill>
                <a:latin typeface="Avenir Next LT Pro"/>
                <a:ea typeface="DejaVu Sans"/>
              </a:rPr>
              <a:t>It is small and efficient</a:t>
            </a:r>
            <a:r>
              <a:rPr b="0" lang="en-US" sz="1800" spc="-1" strike="noStrike">
                <a:solidFill>
                  <a:srgbClr val="000000"/>
                </a:solidFill>
                <a:latin typeface="Avenir Next LT Pro"/>
                <a:ea typeface="DejaVu Sans"/>
              </a:rPr>
              <a:t>, making it ideal for embedded systems.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228600" indent="-228240">
              <a:lnSpc>
                <a:spcPct val="115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1" lang="en-US" sz="1800" spc="-1" strike="noStrike">
                <a:solidFill>
                  <a:srgbClr val="000000"/>
                </a:solidFill>
                <a:latin typeface="Avenir Next LT Pro"/>
                <a:ea typeface="DejaVu Sans"/>
              </a:rPr>
              <a:t>It is free and open-source</a:t>
            </a:r>
            <a:r>
              <a:rPr b="0" lang="en-US" sz="1800" spc="-1" strike="noStrike">
                <a:solidFill>
                  <a:srgbClr val="000000"/>
                </a:solidFill>
                <a:latin typeface="Avenir Next LT Pro"/>
                <a:ea typeface="DejaVu Sans"/>
              </a:rPr>
              <a:t>, which means that anyone can use it.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228600" indent="-228240">
              <a:lnSpc>
                <a:spcPct val="115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1" lang="en-US" sz="1800" spc="-1" strike="noStrike">
                <a:solidFill>
                  <a:srgbClr val="000000"/>
                </a:solidFill>
                <a:latin typeface="Avenir Next LT Pro"/>
                <a:ea typeface="DejaVu Sans"/>
              </a:rPr>
              <a:t>It is very flexible</a:t>
            </a:r>
            <a:r>
              <a:rPr b="0" lang="en-US" sz="1800" spc="-1" strike="noStrike">
                <a:solidFill>
                  <a:srgbClr val="000000"/>
                </a:solidFill>
                <a:latin typeface="Avenir Next LT Pro"/>
                <a:ea typeface="DejaVu Sans"/>
              </a:rPr>
              <a:t> and can be adapted to a wide variety of hardware.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228600" indent="-228240">
              <a:lnSpc>
                <a:spcPct val="115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1" lang="en-US" sz="1800" spc="-1" strike="noStrike">
                <a:solidFill>
                  <a:srgbClr val="000000"/>
                </a:solidFill>
                <a:latin typeface="Avenir Next LT Pro"/>
                <a:ea typeface="DejaVu Sans"/>
              </a:rPr>
              <a:t>It is very portable</a:t>
            </a:r>
            <a:r>
              <a:rPr b="0" lang="en-US" sz="1800" spc="-1" strike="noStrike">
                <a:solidFill>
                  <a:srgbClr val="000000"/>
                </a:solidFill>
                <a:latin typeface="Avenir Next LT Pro"/>
                <a:ea typeface="DejaVu Sans"/>
              </a:rPr>
              <a:t> and can be compiled for different architectures.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18" name="Picture Placeholder 8" descr=""/>
          <p:cNvPicPr/>
          <p:nvPr/>
        </p:nvPicPr>
        <p:blipFill>
          <a:blip r:embed="rId1"/>
          <a:srcRect l="13693" t="0" r="13693" b="0"/>
          <a:stretch/>
        </p:blipFill>
        <p:spPr>
          <a:xfrm>
            <a:off x="11247840" y="6191280"/>
            <a:ext cx="489960" cy="675000"/>
          </a:xfrm>
          <a:prstGeom prst="rect">
            <a:avLst/>
          </a:prstGeom>
          <a:ln w="0">
            <a:noFill/>
          </a:ln>
        </p:spPr>
      </p:pic>
      <p:pic>
        <p:nvPicPr>
          <p:cNvPr id="419" name="" descr=""/>
          <p:cNvPicPr/>
          <p:nvPr/>
        </p:nvPicPr>
        <p:blipFill>
          <a:blip r:embed="rId2"/>
          <a:stretch/>
        </p:blipFill>
        <p:spPr>
          <a:xfrm>
            <a:off x="9430920" y="2743200"/>
            <a:ext cx="2760480" cy="2760480"/>
          </a:xfrm>
          <a:prstGeom prst="rect">
            <a:avLst/>
          </a:prstGeom>
          <a:ln w="0">
            <a:noFill/>
          </a:ln>
        </p:spPr>
      </p:pic>
      <p:sp>
        <p:nvSpPr>
          <p:cNvPr id="420" name="TextShape 3"/>
          <p:cNvSpPr/>
          <p:nvPr/>
        </p:nvSpPr>
        <p:spPr>
          <a:xfrm>
            <a:off x="8540640" y="6356520"/>
            <a:ext cx="27421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EF27B848-8546-476C-802B-4FA5E7757BF1}" type="slidenum">
              <a:rPr b="0" lang="en-US" sz="1200" spc="-1" strike="noStrike">
                <a:solidFill>
                  <a:srgbClr val="8b8b8b"/>
                </a:solidFill>
                <a:latin typeface="Avenir Next LT Pro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TextShape 1"/>
          <p:cNvSpPr/>
          <p:nvPr/>
        </p:nvSpPr>
        <p:spPr>
          <a:xfrm>
            <a:off x="1115640" y="548640"/>
            <a:ext cx="10167120" cy="117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rtl="1">
              <a:lnSpc>
                <a:spcPct val="11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3000" spc="-1" strike="noStrike">
                <a:solidFill>
                  <a:srgbClr val="000000"/>
                </a:solidFill>
                <a:latin typeface="Avenir Next LT Pro"/>
              </a:rPr>
              <a:t>Why we don’t use uClinux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2" name="TextShape 2"/>
          <p:cNvSpPr/>
          <p:nvPr/>
        </p:nvSpPr>
        <p:spPr>
          <a:xfrm>
            <a:off x="576360" y="2286360"/>
            <a:ext cx="10167120" cy="3885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228600" algn="ctr">
              <a:lnSpc>
                <a:spcPct val="115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en-US" sz="3200" spc="-1" strike="noStrike">
                <a:solidFill>
                  <a:srgbClr val="000000"/>
                </a:solidFill>
                <a:latin typeface="Avenir Next LT Pro"/>
              </a:rPr>
              <a:t>uClinux Only supports 32-bit CPU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228600" algn="ctr">
              <a:lnSpc>
                <a:spcPct val="115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en-US" sz="3200" spc="-1" strike="noStrike">
                <a:solidFill>
                  <a:srgbClr val="000000"/>
                </a:solidFill>
                <a:latin typeface="Avenir Next LT Pro"/>
              </a:rPr>
              <a:t>and No longer supported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23" name="Picture Placeholder 10" descr=""/>
          <p:cNvPicPr/>
          <p:nvPr/>
        </p:nvPicPr>
        <p:blipFill>
          <a:blip r:embed="rId1"/>
          <a:srcRect l="13693" t="0" r="13693" b="0"/>
          <a:stretch/>
        </p:blipFill>
        <p:spPr>
          <a:xfrm>
            <a:off x="11247840" y="6191280"/>
            <a:ext cx="489960" cy="675000"/>
          </a:xfrm>
          <a:prstGeom prst="rect">
            <a:avLst/>
          </a:prstGeom>
          <a:ln w="0">
            <a:noFill/>
          </a:ln>
        </p:spPr>
      </p:pic>
      <p:pic>
        <p:nvPicPr>
          <p:cNvPr id="424" name="" descr=""/>
          <p:cNvPicPr/>
          <p:nvPr/>
        </p:nvPicPr>
        <p:blipFill>
          <a:blip r:embed="rId2"/>
          <a:stretch/>
        </p:blipFill>
        <p:spPr>
          <a:xfrm>
            <a:off x="9430920" y="2743200"/>
            <a:ext cx="2760480" cy="2760480"/>
          </a:xfrm>
          <a:prstGeom prst="rect">
            <a:avLst/>
          </a:prstGeom>
          <a:ln w="0">
            <a:noFill/>
          </a:ln>
        </p:spPr>
      </p:pic>
      <p:sp>
        <p:nvSpPr>
          <p:cNvPr id="425" name="TextShape 3"/>
          <p:cNvSpPr/>
          <p:nvPr/>
        </p:nvSpPr>
        <p:spPr>
          <a:xfrm>
            <a:off x="8540640" y="6356520"/>
            <a:ext cx="27421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35B076F0-8CFE-4C6E-A6F4-1FECBAA3A9E5}" type="slidenum">
              <a:rPr b="0" lang="en-US" sz="1200" spc="-1" strike="noStrike">
                <a:solidFill>
                  <a:srgbClr val="8b8b8b"/>
                </a:solidFill>
                <a:latin typeface="Avenir Next LT Pro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TextShape 1"/>
          <p:cNvSpPr/>
          <p:nvPr/>
        </p:nvSpPr>
        <p:spPr>
          <a:xfrm>
            <a:off x="1115640" y="548640"/>
            <a:ext cx="10167120" cy="117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rtl="1">
              <a:lnSpc>
                <a:spcPct val="11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venir Next LT Pro"/>
              </a:rPr>
              <a:t>How to boot Linux on Microcontroller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7" name="TextShape 2"/>
          <p:cNvSpPr/>
          <p:nvPr/>
        </p:nvSpPr>
        <p:spPr>
          <a:xfrm>
            <a:off x="576360" y="2286360"/>
            <a:ext cx="10167120" cy="3885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228600" algn="ctr">
              <a:lnSpc>
                <a:spcPct val="115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en-US" sz="3200" spc="-1" strike="noStrike">
                <a:solidFill>
                  <a:srgbClr val="000000"/>
                </a:solidFill>
                <a:latin typeface="Avenir Next LT Pro"/>
              </a:rPr>
              <a:t>So what do we do now?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28" name="Picture Placeholder 11" descr=""/>
          <p:cNvPicPr/>
          <p:nvPr/>
        </p:nvPicPr>
        <p:blipFill>
          <a:blip r:embed="rId1"/>
          <a:srcRect l="13693" t="0" r="13693" b="0"/>
          <a:stretch/>
        </p:blipFill>
        <p:spPr>
          <a:xfrm>
            <a:off x="11247840" y="6191280"/>
            <a:ext cx="489960" cy="675000"/>
          </a:xfrm>
          <a:prstGeom prst="rect">
            <a:avLst/>
          </a:prstGeom>
          <a:ln w="0">
            <a:noFill/>
          </a:ln>
        </p:spPr>
      </p:pic>
      <p:pic>
        <p:nvPicPr>
          <p:cNvPr id="429" name="" descr=""/>
          <p:cNvPicPr/>
          <p:nvPr/>
        </p:nvPicPr>
        <p:blipFill>
          <a:blip r:embed="rId2"/>
          <a:stretch/>
        </p:blipFill>
        <p:spPr>
          <a:xfrm>
            <a:off x="8956080" y="2791800"/>
            <a:ext cx="2750400" cy="2971080"/>
          </a:xfrm>
          <a:prstGeom prst="rect">
            <a:avLst/>
          </a:prstGeom>
          <a:ln w="0">
            <a:noFill/>
          </a:ln>
        </p:spPr>
      </p:pic>
      <p:sp>
        <p:nvSpPr>
          <p:cNvPr id="430" name="TextShape 3"/>
          <p:cNvSpPr/>
          <p:nvPr/>
        </p:nvSpPr>
        <p:spPr>
          <a:xfrm>
            <a:off x="8540640" y="6356520"/>
            <a:ext cx="27421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A29ADDBF-AA00-4062-85DC-5C99D9FA817D}" type="slidenum">
              <a:rPr b="0" lang="en-US" sz="1200" spc="-1" strike="noStrike">
                <a:solidFill>
                  <a:srgbClr val="8b8b8b"/>
                </a:solidFill>
                <a:latin typeface="Avenir Next LT Pro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TextShape 1"/>
          <p:cNvSpPr/>
          <p:nvPr/>
        </p:nvSpPr>
        <p:spPr>
          <a:xfrm>
            <a:off x="914400" y="548640"/>
            <a:ext cx="10368360" cy="117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rtl="1">
              <a:lnSpc>
                <a:spcPct val="11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3000" spc="-1" strike="noStrike">
                <a:solidFill>
                  <a:srgbClr val="000000"/>
                </a:solidFill>
                <a:latin typeface="Avenir Next LT Pro"/>
              </a:rPr>
              <a:t>Linux on an 8-bit Microcontroller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2" name="TextShape 2"/>
          <p:cNvSpPr/>
          <p:nvPr/>
        </p:nvSpPr>
        <p:spPr>
          <a:xfrm>
            <a:off x="576360" y="2286360"/>
            <a:ext cx="7195320" cy="3885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 fontScale="97000"/>
          </a:bodyPr>
          <a:p>
            <a:pPr rtl="1">
              <a:lnSpc>
                <a:spcPct val="110000"/>
              </a:lnSpc>
              <a:spcBef>
                <a:spcPts val="1417"/>
              </a:spcBef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Avenir Next LT Pro"/>
              </a:rPr>
              <a:t>A long long time ago (in 2012) Dmitry ran Linux on an 8-bit AVR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rtl="1">
              <a:lnSpc>
                <a:spcPct val="110000"/>
              </a:lnSpc>
              <a:spcBef>
                <a:spcPts val="1417"/>
              </a:spcBef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Avenir Next LT Pro"/>
              </a:rPr>
              <a:t>Dmitry wrote a 32-bit ARM CPU emulator with MMU and SD with 16MB SDRAM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rtl="1">
              <a:lnSpc>
                <a:spcPct val="110000"/>
              </a:lnSpc>
              <a:spcBef>
                <a:spcPts val="1417"/>
              </a:spcBef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Avenir Next LT Pro"/>
              </a:rPr>
              <a:t>The main problem was that it was too slow. The effective speed was 10KHz, the boot time was </a:t>
            </a:r>
            <a:r>
              <a:rPr b="1" lang="en-US" sz="2800" spc="-1" strike="noStrike">
                <a:solidFill>
                  <a:srgbClr val="f10d0c"/>
                </a:solidFill>
                <a:latin typeface="Avenir Next LT Pro"/>
              </a:rPr>
              <a:t>6 hours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rtl="1">
              <a:lnSpc>
                <a:spcPct val="110000"/>
              </a:lnSpc>
              <a:spcBef>
                <a:spcPts val="1417"/>
              </a:spcBef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33" name="Picture Placeholder 12" descr=""/>
          <p:cNvPicPr/>
          <p:nvPr/>
        </p:nvPicPr>
        <p:blipFill>
          <a:blip r:embed="rId1"/>
          <a:srcRect l="13693" t="0" r="13693" b="0"/>
          <a:stretch/>
        </p:blipFill>
        <p:spPr>
          <a:xfrm>
            <a:off x="11247840" y="6191280"/>
            <a:ext cx="489960" cy="675000"/>
          </a:xfrm>
          <a:prstGeom prst="rect">
            <a:avLst/>
          </a:prstGeom>
          <a:ln w="0">
            <a:noFill/>
          </a:ln>
        </p:spPr>
      </p:pic>
      <p:pic>
        <p:nvPicPr>
          <p:cNvPr id="434" name="" descr=""/>
          <p:cNvPicPr/>
          <p:nvPr/>
        </p:nvPicPr>
        <p:blipFill>
          <a:blip r:embed="rId2"/>
          <a:stretch/>
        </p:blipFill>
        <p:spPr>
          <a:xfrm>
            <a:off x="7772400" y="2286000"/>
            <a:ext cx="3922560" cy="3477600"/>
          </a:xfrm>
          <a:prstGeom prst="rect">
            <a:avLst/>
          </a:prstGeom>
          <a:ln w="0">
            <a:noFill/>
          </a:ln>
        </p:spPr>
      </p:pic>
      <p:sp>
        <p:nvSpPr>
          <p:cNvPr id="435" name="TextShape 3"/>
          <p:cNvSpPr/>
          <p:nvPr/>
        </p:nvSpPr>
        <p:spPr>
          <a:xfrm>
            <a:off x="8540640" y="6356520"/>
            <a:ext cx="27421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12B741A4-AC9D-4EDB-9E47-F88095204AB6}" type="slidenum">
              <a:rPr b="0" lang="en-US" sz="1200" spc="-1" strike="noStrike">
                <a:solidFill>
                  <a:srgbClr val="8b8b8b"/>
                </a:solidFill>
                <a:latin typeface="Avenir Next LT Pro"/>
              </a:rPr>
              <a:t>16</a:t>
            </a:fld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TextShape 1"/>
          <p:cNvSpPr/>
          <p:nvPr/>
        </p:nvSpPr>
        <p:spPr>
          <a:xfrm>
            <a:off x="1115640" y="548640"/>
            <a:ext cx="10167120" cy="117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rtl="1">
              <a:lnSpc>
                <a:spcPct val="11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3000" spc="-1" strike="noStrike">
                <a:solidFill>
                  <a:srgbClr val="000000"/>
                </a:solidFill>
                <a:latin typeface="Avenir Next LT Pro"/>
              </a:rPr>
              <a:t>Details on the uARM emulator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7" name="TextShape 2"/>
          <p:cNvSpPr/>
          <p:nvPr/>
        </p:nvSpPr>
        <p:spPr>
          <a:xfrm>
            <a:off x="576360" y="2286360"/>
            <a:ext cx="10167120" cy="3885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28600">
              <a:lnSpc>
                <a:spcPct val="115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venir Next LT Pro"/>
              </a:rPr>
              <a:t>The board you see on the right is based on an ATmega1284p.This board features no other processor and boots </a:t>
            </a:r>
            <a:r>
              <a:rPr b="1" lang="en-US" sz="2000" spc="-1" strike="noStrike">
                <a:solidFill>
                  <a:srgbClr val="000000"/>
                </a:solidFill>
                <a:latin typeface="Avenir Next LT Pro"/>
              </a:rPr>
              <a:t>Linux 2.6.34</a:t>
            </a:r>
            <a:r>
              <a:rPr b="0" lang="en-US" sz="2000" spc="-1" strike="noStrike">
                <a:solidFill>
                  <a:srgbClr val="000000"/>
                </a:solidFill>
                <a:latin typeface="Avenir Next LT Pro"/>
              </a:rPr>
              <a:t>. In fact, it can even bring up a full Ubuntu stack, including (if you have the time) X and gnome. 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28600" indent="-228240">
              <a:lnSpc>
                <a:spcPct val="115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venir Next LT Pro"/>
              </a:rPr>
              <a:t>uArm Emulate ARMv5TE core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28600" indent="-228240">
              <a:lnSpc>
                <a:spcPct val="115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venir Next LT Pro"/>
              </a:rPr>
              <a:t>uArm Support SDRAM as bitbanging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28600" indent="-228240">
              <a:lnSpc>
                <a:spcPct val="115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venir Next LT Pro"/>
              </a:rPr>
              <a:t>uArm Emulate MMU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28600" indent="-228240">
              <a:lnSpc>
                <a:spcPct val="115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venir Next LT Pro"/>
              </a:rPr>
              <a:t>uArm Can Run Thumb instructions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28600" indent="-228240">
              <a:lnSpc>
                <a:spcPct val="115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venir Next LT Pro"/>
              </a:rPr>
              <a:t>uArm implements an i-cache to speed things up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38" name="Picture Placeholder 13" descr=""/>
          <p:cNvPicPr/>
          <p:nvPr/>
        </p:nvPicPr>
        <p:blipFill>
          <a:blip r:embed="rId1"/>
          <a:srcRect l="13693" t="0" r="13693" b="0"/>
          <a:stretch/>
        </p:blipFill>
        <p:spPr>
          <a:xfrm>
            <a:off x="11247840" y="6191280"/>
            <a:ext cx="489960" cy="675000"/>
          </a:xfrm>
          <a:prstGeom prst="rect">
            <a:avLst/>
          </a:prstGeom>
          <a:ln w="0">
            <a:noFill/>
          </a:ln>
        </p:spPr>
      </p:pic>
      <p:pic>
        <p:nvPicPr>
          <p:cNvPr id="439" name="" descr=""/>
          <p:cNvPicPr/>
          <p:nvPr/>
        </p:nvPicPr>
        <p:blipFill>
          <a:blip r:embed="rId2"/>
          <a:stretch/>
        </p:blipFill>
        <p:spPr>
          <a:xfrm>
            <a:off x="8184960" y="3513600"/>
            <a:ext cx="3521520" cy="2628000"/>
          </a:xfrm>
          <a:prstGeom prst="rect">
            <a:avLst/>
          </a:prstGeom>
          <a:ln w="0">
            <a:noFill/>
          </a:ln>
        </p:spPr>
      </p:pic>
      <p:sp>
        <p:nvSpPr>
          <p:cNvPr id="440" name="TextShape 3"/>
          <p:cNvSpPr/>
          <p:nvPr/>
        </p:nvSpPr>
        <p:spPr>
          <a:xfrm>
            <a:off x="8540640" y="6356520"/>
            <a:ext cx="27421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6178A415-561B-4E33-A69D-D385CD5DC269}" type="slidenum">
              <a:rPr b="0" lang="en-US" sz="1200" spc="-1" strike="noStrike">
                <a:solidFill>
                  <a:srgbClr val="8b8b8b"/>
                </a:solidFill>
                <a:latin typeface="Avenir Next LT Pro"/>
              </a:rPr>
              <a:t>16</a:t>
            </a:fld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TextShape 1"/>
          <p:cNvSpPr/>
          <p:nvPr/>
        </p:nvSpPr>
        <p:spPr>
          <a:xfrm>
            <a:off x="1115640" y="548640"/>
            <a:ext cx="10167120" cy="117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rtl="1">
              <a:lnSpc>
                <a:spcPct val="11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venir Next LT Pro"/>
              </a:rPr>
              <a:t>How to boot Linux on Microcontroller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2" name="TextShape 2"/>
          <p:cNvSpPr/>
          <p:nvPr/>
        </p:nvSpPr>
        <p:spPr>
          <a:xfrm>
            <a:off x="576360" y="2286360"/>
            <a:ext cx="10167120" cy="3885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228600" algn="ctr">
              <a:lnSpc>
                <a:spcPct val="115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en-US" sz="3200" spc="-1" strike="noStrike">
                <a:solidFill>
                  <a:srgbClr val="000000"/>
                </a:solidFill>
                <a:latin typeface="Avenir Next LT Pro"/>
              </a:rPr>
              <a:t>Can we boot Linux 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228600" algn="ctr">
              <a:lnSpc>
                <a:spcPct val="115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en-US" sz="3200" spc="-1" strike="noStrike">
                <a:solidFill>
                  <a:srgbClr val="000000"/>
                </a:solidFill>
                <a:latin typeface="Avenir Next LT Pro"/>
              </a:rPr>
              <a:t>on a weaker system?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228600" algn="ctr">
              <a:lnSpc>
                <a:spcPct val="115000"/>
              </a:lnSpc>
              <a:spcBef>
                <a:spcPts val="1001"/>
              </a:spcBef>
              <a:tabLst>
                <a:tab algn="l" pos="0"/>
              </a:tabLst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43" name="Picture Placeholder 14" descr=""/>
          <p:cNvPicPr/>
          <p:nvPr/>
        </p:nvPicPr>
        <p:blipFill>
          <a:blip r:embed="rId1"/>
          <a:srcRect l="13693" t="0" r="13693" b="0"/>
          <a:stretch/>
        </p:blipFill>
        <p:spPr>
          <a:xfrm>
            <a:off x="11247840" y="6191280"/>
            <a:ext cx="489960" cy="675000"/>
          </a:xfrm>
          <a:prstGeom prst="rect">
            <a:avLst/>
          </a:prstGeom>
          <a:ln w="0">
            <a:noFill/>
          </a:ln>
        </p:spPr>
      </p:pic>
      <p:pic>
        <p:nvPicPr>
          <p:cNvPr id="444" name="" descr=""/>
          <p:cNvPicPr/>
          <p:nvPr/>
        </p:nvPicPr>
        <p:blipFill>
          <a:blip r:embed="rId2"/>
          <a:stretch/>
        </p:blipFill>
        <p:spPr>
          <a:xfrm>
            <a:off x="8956080" y="2791800"/>
            <a:ext cx="2750400" cy="2971080"/>
          </a:xfrm>
          <a:prstGeom prst="rect">
            <a:avLst/>
          </a:prstGeom>
          <a:ln w="0">
            <a:noFill/>
          </a:ln>
        </p:spPr>
      </p:pic>
      <p:sp>
        <p:nvSpPr>
          <p:cNvPr id="445" name="TextShape 3"/>
          <p:cNvSpPr/>
          <p:nvPr/>
        </p:nvSpPr>
        <p:spPr>
          <a:xfrm>
            <a:off x="8540640" y="6356520"/>
            <a:ext cx="27421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008BC784-C798-499E-BA74-1A08F8DE58D8}" type="slidenum">
              <a:rPr b="0" lang="en-US" sz="1200" spc="-1" strike="noStrike">
                <a:solidFill>
                  <a:srgbClr val="8b8b8b"/>
                </a:solidFill>
                <a:latin typeface="Avenir Next LT Pro"/>
              </a:rPr>
              <a:t>16</a:t>
            </a:fld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TextShape 1"/>
          <p:cNvSpPr/>
          <p:nvPr/>
        </p:nvSpPr>
        <p:spPr>
          <a:xfrm>
            <a:off x="914400" y="548640"/>
            <a:ext cx="10368360" cy="117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rtl="1">
              <a:lnSpc>
                <a:spcPct val="11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3000" spc="-1" strike="noStrike">
                <a:solidFill>
                  <a:srgbClr val="000000"/>
                </a:solidFill>
                <a:latin typeface="Avenir Next LT Pro"/>
              </a:rPr>
              <a:t>Linux on an 8-bit uC without ram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7" name="TextShape 2"/>
          <p:cNvSpPr/>
          <p:nvPr/>
        </p:nvSpPr>
        <p:spPr>
          <a:xfrm>
            <a:off x="576360" y="2286360"/>
            <a:ext cx="7195320" cy="3885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 fontScale="94000"/>
          </a:bodyPr>
          <a:p>
            <a:pPr rtl="1">
              <a:lnSpc>
                <a:spcPct val="110000"/>
              </a:lnSpc>
              <a:spcBef>
                <a:spcPts val="1417"/>
              </a:spcBef>
              <a:tabLst>
                <a:tab algn="l" pos="0"/>
              </a:tabLst>
            </a:pPr>
            <a:r>
              <a:rPr b="0" lang="en-US" sz="2480" spc="-1" strike="noStrike">
                <a:solidFill>
                  <a:srgbClr val="000000"/>
                </a:solidFill>
                <a:latin typeface="Avenir Next LT Pro"/>
              </a:rPr>
              <a:t>arv32-opt port of mini-rv32ima (a minimum </a:t>
            </a:r>
            <a:r>
              <a:rPr b="1" lang="en-US" sz="2480" spc="-1" strike="noStrike">
                <a:solidFill>
                  <a:srgbClr val="000000"/>
                </a:solidFill>
                <a:latin typeface="Avenir Next LT Pro"/>
              </a:rPr>
              <a:t>RISC-V</a:t>
            </a:r>
            <a:r>
              <a:rPr b="0" lang="en-US" sz="2480" spc="-1" strike="noStrike">
                <a:solidFill>
                  <a:srgbClr val="000000"/>
                </a:solidFill>
                <a:latin typeface="Avenir Next LT Pro"/>
              </a:rPr>
              <a:t> emulator, capable of booting Linux) on atmega328p</a:t>
            </a:r>
            <a:endParaRPr b="0" lang="en-US" sz="2480" spc="-1" strike="noStrike">
              <a:solidFill>
                <a:srgbClr val="000000"/>
              </a:solidFill>
              <a:latin typeface="Arial"/>
            </a:endParaRPr>
          </a:p>
          <a:p>
            <a:pPr rtl="1">
              <a:lnSpc>
                <a:spcPct val="110000"/>
              </a:lnSpc>
              <a:spcBef>
                <a:spcPts val="1417"/>
              </a:spcBef>
              <a:tabLst>
                <a:tab algn="l" pos="0"/>
              </a:tabLst>
            </a:pPr>
            <a:r>
              <a:rPr b="0" lang="en-US" sz="2480" spc="-1" strike="noStrike">
                <a:solidFill>
                  <a:srgbClr val="000000"/>
                </a:solidFill>
                <a:latin typeface="Avenir Next LT Pro"/>
              </a:rPr>
              <a:t>emulator's RAM is accessed via swapping with an SD card also has three 512-byte cache,1 Icache, and 2 Dcache</a:t>
            </a:r>
            <a:endParaRPr b="0" lang="en-US" sz="2480" spc="-1" strike="noStrike">
              <a:solidFill>
                <a:srgbClr val="000000"/>
              </a:solidFill>
              <a:latin typeface="Arial"/>
            </a:endParaRPr>
          </a:p>
          <a:p>
            <a:pPr rtl="1">
              <a:lnSpc>
                <a:spcPct val="110000"/>
              </a:lnSpc>
              <a:spcBef>
                <a:spcPts val="1417"/>
              </a:spcBef>
              <a:tabLst>
                <a:tab algn="l" pos="0"/>
              </a:tabLst>
            </a:pPr>
            <a:r>
              <a:rPr b="0" lang="en-US" sz="2480" spc="-1" strike="noStrike">
                <a:solidFill>
                  <a:srgbClr val="000000"/>
                </a:solidFill>
                <a:latin typeface="Avenir Next LT Pro"/>
              </a:rPr>
              <a:t>most of the time </a:t>
            </a:r>
            <a:r>
              <a:rPr b="1" lang="en-US" sz="2480" spc="-1" strike="noStrike">
                <a:solidFill>
                  <a:srgbClr val="000000"/>
                </a:solidFill>
                <a:latin typeface="Avenir Next LT Pro"/>
              </a:rPr>
              <a:t>700Hz</a:t>
            </a:r>
            <a:r>
              <a:rPr b="0" lang="en-US" sz="2480" spc="-1" strike="noStrike">
                <a:solidFill>
                  <a:srgbClr val="000000"/>
                </a:solidFill>
                <a:latin typeface="Avenir Next LT Pro"/>
              </a:rPr>
              <a:t>, peak 1500Hz, lowest 70Hz, Complete boot time (from start to shell) is about </a:t>
            </a:r>
            <a:r>
              <a:rPr b="1" lang="en-US" sz="2480" spc="-1" strike="noStrike">
                <a:solidFill>
                  <a:srgbClr val="f10d0c"/>
                </a:solidFill>
                <a:latin typeface="Avenir Next LT Pro"/>
              </a:rPr>
              <a:t>15 hours and 44 minutes</a:t>
            </a:r>
            <a:endParaRPr b="0" lang="en-US" sz="2480" spc="-1" strike="noStrike">
              <a:solidFill>
                <a:srgbClr val="000000"/>
              </a:solidFill>
              <a:latin typeface="Arial"/>
            </a:endParaRPr>
          </a:p>
          <a:p>
            <a:pPr rtl="1">
              <a:lnSpc>
                <a:spcPct val="110000"/>
              </a:lnSpc>
              <a:spcBef>
                <a:spcPts val="1417"/>
              </a:spcBef>
              <a:tabLst>
                <a:tab algn="l" pos="0"/>
              </a:tabLst>
            </a:pPr>
            <a:endParaRPr b="0" lang="en-US" sz="248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48" name="Picture Placeholder 15" descr=""/>
          <p:cNvPicPr/>
          <p:nvPr/>
        </p:nvPicPr>
        <p:blipFill>
          <a:blip r:embed="rId1"/>
          <a:srcRect l="13693" t="0" r="13693" b="0"/>
          <a:stretch/>
        </p:blipFill>
        <p:spPr>
          <a:xfrm>
            <a:off x="11247840" y="6191280"/>
            <a:ext cx="489960" cy="675000"/>
          </a:xfrm>
          <a:prstGeom prst="rect">
            <a:avLst/>
          </a:prstGeom>
          <a:ln w="0">
            <a:noFill/>
          </a:ln>
        </p:spPr>
      </p:pic>
      <p:pic>
        <p:nvPicPr>
          <p:cNvPr id="449" name="" descr=""/>
          <p:cNvPicPr/>
          <p:nvPr/>
        </p:nvPicPr>
        <p:blipFill>
          <a:blip r:embed="rId2"/>
          <a:stretch/>
        </p:blipFill>
        <p:spPr>
          <a:xfrm>
            <a:off x="7812000" y="2646360"/>
            <a:ext cx="3984120" cy="3199320"/>
          </a:xfrm>
          <a:prstGeom prst="rect">
            <a:avLst/>
          </a:prstGeom>
          <a:ln w="0">
            <a:noFill/>
          </a:ln>
        </p:spPr>
      </p:pic>
      <p:sp>
        <p:nvSpPr>
          <p:cNvPr id="450" name="TextShape 3"/>
          <p:cNvSpPr/>
          <p:nvPr/>
        </p:nvSpPr>
        <p:spPr>
          <a:xfrm>
            <a:off x="8540640" y="6356520"/>
            <a:ext cx="27421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0EB7CB7F-413B-4C99-B46C-5BE8A1C3CB4C}" type="slidenum">
              <a:rPr b="0" lang="en-US" sz="1200" spc="-1" strike="noStrike">
                <a:solidFill>
                  <a:srgbClr val="8b8b8b"/>
                </a:solidFill>
                <a:latin typeface="Avenir Next LT Pro"/>
              </a:rPr>
              <a:t>19</a:t>
            </a:fld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TextShape 1"/>
          <p:cNvSpPr/>
          <p:nvPr/>
        </p:nvSpPr>
        <p:spPr>
          <a:xfrm>
            <a:off x="612720" y="1078920"/>
            <a:ext cx="6271560" cy="1535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rtl="1">
              <a:lnSpc>
                <a:spcPct val="90000"/>
              </a:lnSpc>
              <a:tabLst>
                <a:tab algn="l" pos="0"/>
              </a:tabLst>
            </a:pPr>
            <a:r>
              <a:rPr b="0" lang="en-US" sz="5200" spc="-1" strike="noStrike">
                <a:solidFill>
                  <a:srgbClr val="000000"/>
                </a:solidFill>
                <a:latin typeface="Avenir Next LT Pro"/>
              </a:rPr>
              <a:t>Introduction</a:t>
            </a:r>
            <a:endParaRPr b="0" lang="en-US" sz="5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1" name="TextShape 2"/>
          <p:cNvSpPr/>
          <p:nvPr/>
        </p:nvSpPr>
        <p:spPr>
          <a:xfrm>
            <a:off x="612720" y="3355920"/>
            <a:ext cx="6271560" cy="282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rtl="1">
              <a:lnSpc>
                <a:spcPct val="11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venir Next LT Pro"/>
              </a:rPr>
              <a:t>I am an Electronic and Embedded System Engineer with over 10 years of professional experience</a:t>
            </a:r>
            <a:r>
              <a:rPr b="0" lang="en-US" sz="1800" spc="-1" strike="noStrike">
                <a:solidFill>
                  <a:srgbClr val="000000"/>
                </a:solidFill>
                <a:latin typeface="Avenir Next LT Pro"/>
              </a:rPr>
              <a:t>.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rtl="1">
              <a:lnSpc>
                <a:spcPct val="11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venir Next LT Pro"/>
              </a:rPr>
              <a:t>Have been in contact with exciting topics such as Electronics, Programming (mainly for Hardware) Embedded Linux, Real-time operating systems, Embedded systems, Sensors and telecommunication networks, IoT devices, etc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rtl="1">
              <a:lnSpc>
                <a:spcPct val="11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venir Next LT Pro"/>
              </a:rPr>
              <a:t>and co-founder of </a:t>
            </a:r>
            <a:r>
              <a:rPr b="1" lang="en-US" sz="1800" spc="-1" strike="noStrike">
                <a:solidFill>
                  <a:srgbClr val="3465a4"/>
                </a:solidFill>
                <a:latin typeface="Avenir Next LT Pro"/>
              </a:rPr>
              <a:t>sisoog.com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rtl="1">
              <a:lnSpc>
                <a:spcPct val="110000"/>
              </a:lnSpc>
              <a:spcBef>
                <a:spcPts val="1001"/>
              </a:spcBef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72" name="Picture Placeholder 5" descr=""/>
          <p:cNvPicPr/>
          <p:nvPr/>
        </p:nvPicPr>
        <p:blipFill>
          <a:blip r:embed="rId1"/>
          <a:srcRect l="-215980" t="-457166" r="-215980" b="-457166"/>
          <a:stretch/>
        </p:blipFill>
        <p:spPr>
          <a:xfrm>
            <a:off x="7680960" y="0"/>
            <a:ext cx="4506840" cy="6856920"/>
          </a:xfrm>
          <a:prstGeom prst="rect">
            <a:avLst/>
          </a:prstGeom>
          <a:ln w="0">
            <a:noFill/>
          </a:ln>
        </p:spPr>
      </p:pic>
      <p:pic>
        <p:nvPicPr>
          <p:cNvPr id="373" name="" descr=""/>
          <p:cNvPicPr/>
          <p:nvPr/>
        </p:nvPicPr>
        <p:blipFill>
          <a:blip r:embed="rId2"/>
          <a:stretch/>
        </p:blipFill>
        <p:spPr>
          <a:xfrm>
            <a:off x="7787520" y="1600200"/>
            <a:ext cx="3870360" cy="3886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TextShape 1"/>
          <p:cNvSpPr/>
          <p:nvPr/>
        </p:nvSpPr>
        <p:spPr>
          <a:xfrm>
            <a:off x="914400" y="548640"/>
            <a:ext cx="10368360" cy="117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rtl="1">
              <a:lnSpc>
                <a:spcPct val="11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3000" spc="-1" strike="noStrike">
                <a:solidFill>
                  <a:srgbClr val="000000"/>
                </a:solidFill>
                <a:latin typeface="Avenir Next LT Pro"/>
              </a:rPr>
              <a:t>Usable Linux on MCU</a:t>
            </a:r>
            <a:r>
              <a:rPr b="0" lang="en-US" sz="3000" spc="-1" strike="noStrike">
                <a:solidFill>
                  <a:srgbClr val="000000"/>
                </a:solidFill>
                <a:latin typeface="Avenir Next LT Pro"/>
              </a:rPr>
              <a:t> 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2" name="TextShape 2"/>
          <p:cNvSpPr/>
          <p:nvPr/>
        </p:nvSpPr>
        <p:spPr>
          <a:xfrm>
            <a:off x="576360" y="2286360"/>
            <a:ext cx="7195320" cy="3885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rtl="1">
              <a:lnSpc>
                <a:spcPct val="110000"/>
              </a:lnSpc>
              <a:spcBef>
                <a:spcPts val="1417"/>
              </a:spcBef>
              <a:tabLst>
                <a:tab algn="l" pos="0"/>
              </a:tabLst>
            </a:pPr>
            <a:r>
              <a:rPr b="0" lang="en-US" sz="2480" spc="-1" strike="noStrike">
                <a:solidFill>
                  <a:srgbClr val="000000"/>
                </a:solidFill>
                <a:latin typeface="Avenir Next LT Pro"/>
              </a:rPr>
              <a:t>I wanted the new design to be speedy enough to boot in a few minutes and reply to commands in seconds</a:t>
            </a:r>
            <a:endParaRPr b="0" lang="en-US" sz="2480" spc="-1" strike="noStrike">
              <a:solidFill>
                <a:srgbClr val="000000"/>
              </a:solidFill>
              <a:latin typeface="Arial"/>
            </a:endParaRPr>
          </a:p>
          <a:p>
            <a:pPr rtl="1">
              <a:lnSpc>
                <a:spcPct val="110000"/>
              </a:lnSpc>
              <a:spcBef>
                <a:spcPts val="1417"/>
              </a:spcBef>
              <a:tabLst>
                <a:tab algn="l" pos="0"/>
              </a:tabLst>
            </a:pPr>
            <a:r>
              <a:rPr b="0" lang="en-US" sz="2410" spc="-1" strike="noStrike">
                <a:solidFill>
                  <a:srgbClr val="000000"/>
                </a:solidFill>
                <a:latin typeface="Avenir Next LT Pro"/>
              </a:rPr>
              <a:t>I wanted it to be easy to assemble for anyone. This meant no components with tight spacing, no components with too many pins</a:t>
            </a:r>
            <a:endParaRPr b="0" lang="en-US" sz="2410" spc="-1" strike="noStrike">
              <a:solidFill>
                <a:srgbClr val="000000"/>
              </a:solidFill>
              <a:latin typeface="Arial"/>
            </a:endParaRPr>
          </a:p>
          <a:p>
            <a:pPr rtl="1">
              <a:lnSpc>
                <a:spcPct val="110000"/>
              </a:lnSpc>
              <a:spcBef>
                <a:spcPts val="1417"/>
              </a:spcBef>
              <a:tabLst>
                <a:tab algn="l" pos="0"/>
              </a:tabLst>
            </a:pPr>
            <a:r>
              <a:rPr b="0" lang="en-US" sz="2090" spc="-1" strike="noStrike">
                <a:solidFill>
                  <a:srgbClr val="000000"/>
                </a:solidFill>
                <a:latin typeface="Avenir Next LT Pro"/>
              </a:rPr>
              <a:t>A part of this wish was also that someone could </a:t>
            </a:r>
            <a:r>
              <a:rPr b="1" lang="en-US" sz="2090" spc="-1" strike="noStrike">
                <a:solidFill>
                  <a:srgbClr val="000000"/>
                </a:solidFill>
                <a:latin typeface="Avenir Next LT Pro"/>
              </a:rPr>
              <a:t> assemble one</a:t>
            </a:r>
            <a:endParaRPr b="0" lang="en-US" sz="209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53" name="Picture Placeholder 16" descr=""/>
          <p:cNvPicPr/>
          <p:nvPr/>
        </p:nvPicPr>
        <p:blipFill>
          <a:blip r:embed="rId1"/>
          <a:srcRect l="13693" t="0" r="13693" b="0"/>
          <a:stretch/>
        </p:blipFill>
        <p:spPr>
          <a:xfrm>
            <a:off x="11247840" y="6191280"/>
            <a:ext cx="489960" cy="675000"/>
          </a:xfrm>
          <a:prstGeom prst="rect">
            <a:avLst/>
          </a:prstGeom>
          <a:ln w="0">
            <a:noFill/>
          </a:ln>
        </p:spPr>
      </p:pic>
      <p:pic>
        <p:nvPicPr>
          <p:cNvPr id="454" name="" descr=""/>
          <p:cNvPicPr/>
          <p:nvPr/>
        </p:nvPicPr>
        <p:blipFill>
          <a:blip r:embed="rId2"/>
          <a:stretch/>
        </p:blipFill>
        <p:spPr>
          <a:xfrm>
            <a:off x="8001000" y="2286000"/>
            <a:ext cx="3508200" cy="3827160"/>
          </a:xfrm>
          <a:prstGeom prst="rect">
            <a:avLst/>
          </a:prstGeom>
          <a:ln w="0">
            <a:noFill/>
          </a:ln>
        </p:spPr>
      </p:pic>
      <p:sp>
        <p:nvSpPr>
          <p:cNvPr id="455" name="TextShape 3"/>
          <p:cNvSpPr/>
          <p:nvPr/>
        </p:nvSpPr>
        <p:spPr>
          <a:xfrm>
            <a:off x="8540640" y="6356520"/>
            <a:ext cx="27421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61CF1362-AE9A-4D80-87EE-ECDC28AE5A3F}" type="slidenum">
              <a:rPr b="0" lang="en-US" sz="1200" spc="-1" strike="noStrike">
                <a:solidFill>
                  <a:srgbClr val="8b8b8b"/>
                </a:solidFill>
                <a:latin typeface="Avenir Next LT Pro"/>
              </a:rPr>
              <a:t>20</a:t>
            </a:fld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TextShape 1"/>
          <p:cNvSpPr/>
          <p:nvPr/>
        </p:nvSpPr>
        <p:spPr>
          <a:xfrm>
            <a:off x="914400" y="548640"/>
            <a:ext cx="10368360" cy="117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rtl="1">
              <a:lnSpc>
                <a:spcPct val="11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3000" spc="-1" strike="noStrike">
                <a:solidFill>
                  <a:srgbClr val="000000"/>
                </a:solidFill>
                <a:latin typeface="Avenir Next LT Pro"/>
              </a:rPr>
              <a:t>Usable Linux on MCU</a:t>
            </a:r>
            <a:r>
              <a:rPr b="0" lang="en-US" sz="3000" spc="-1" strike="noStrike">
                <a:solidFill>
                  <a:srgbClr val="000000"/>
                </a:solidFill>
                <a:latin typeface="Avenir Next LT Pro"/>
              </a:rPr>
              <a:t> 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7" name="TextShape 2"/>
          <p:cNvSpPr/>
          <p:nvPr/>
        </p:nvSpPr>
        <p:spPr>
          <a:xfrm>
            <a:off x="527760" y="2106360"/>
            <a:ext cx="7195320" cy="3885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 fontScale="90000"/>
          </a:bodyPr>
          <a:p>
            <a:pPr rtl="1">
              <a:lnSpc>
                <a:spcPct val="110000"/>
              </a:lnSpc>
              <a:spcBef>
                <a:spcPts val="1417"/>
              </a:spcBef>
              <a:tabLst>
                <a:tab algn="l" pos="0"/>
              </a:tabLst>
            </a:pPr>
            <a:r>
              <a:rPr b="0" lang="en-US" sz="2480" spc="-1" strike="noStrike">
                <a:solidFill>
                  <a:srgbClr val="000000"/>
                </a:solidFill>
                <a:latin typeface="Avenir Next LT Pro"/>
              </a:rPr>
              <a:t>I use Blue-Pill, it is a low-cost, open-source development board based on the STM32F103C8T6</a:t>
            </a:r>
            <a:endParaRPr b="0" lang="en-US" sz="2480" spc="-1" strike="noStrike">
              <a:solidFill>
                <a:srgbClr val="000000"/>
              </a:solidFill>
              <a:latin typeface="Arial"/>
            </a:endParaRPr>
          </a:p>
          <a:p>
            <a:pPr rtl="1">
              <a:lnSpc>
                <a:spcPct val="110000"/>
              </a:lnSpc>
              <a:spcBef>
                <a:spcPts val="1417"/>
              </a:spcBef>
              <a:tabLst>
                <a:tab algn="l" pos="0"/>
              </a:tabLst>
            </a:pPr>
            <a:endParaRPr b="0" lang="en-US" sz="2480" spc="-1" strike="noStrike">
              <a:solidFill>
                <a:srgbClr val="000000"/>
              </a:solidFill>
              <a:latin typeface="Arial"/>
            </a:endParaRPr>
          </a:p>
          <a:p>
            <a:pPr rtl="1">
              <a:lnSpc>
                <a:spcPct val="110000"/>
              </a:lnSpc>
              <a:spcBef>
                <a:spcPts val="1417"/>
              </a:spcBef>
              <a:tabLst>
                <a:tab algn="l" pos="0"/>
              </a:tabLst>
            </a:pPr>
            <a:r>
              <a:rPr b="0" lang="en-US" sz="2410" spc="-1" strike="noStrike">
                <a:solidFill>
                  <a:srgbClr val="000000"/>
                </a:solidFill>
                <a:latin typeface="Avenir Next LT Pro"/>
              </a:rPr>
              <a:t>For storage, Micro-SD is perfect (easy to interface with, widely available, cheap)</a:t>
            </a:r>
            <a:endParaRPr b="0" lang="en-US" sz="2410" spc="-1" strike="noStrike">
              <a:solidFill>
                <a:srgbClr val="000000"/>
              </a:solidFill>
              <a:latin typeface="Arial"/>
            </a:endParaRPr>
          </a:p>
          <a:p>
            <a:pPr rtl="1">
              <a:lnSpc>
                <a:spcPct val="110000"/>
              </a:lnSpc>
              <a:spcBef>
                <a:spcPts val="1417"/>
              </a:spcBef>
              <a:tabLst>
                <a:tab algn="l" pos="0"/>
              </a:tabLst>
            </a:pPr>
            <a:endParaRPr b="0" lang="en-US" sz="2410" spc="-1" strike="noStrike">
              <a:solidFill>
                <a:srgbClr val="000000"/>
              </a:solidFill>
              <a:latin typeface="Arial"/>
            </a:endParaRPr>
          </a:p>
          <a:p>
            <a:pPr rtl="1">
              <a:lnSpc>
                <a:spcPct val="110000"/>
              </a:lnSpc>
              <a:spcBef>
                <a:spcPts val="1417"/>
              </a:spcBef>
              <a:tabLst>
                <a:tab algn="l" pos="0"/>
              </a:tabLst>
            </a:pPr>
            <a:r>
              <a:rPr b="0" lang="en-US" sz="2090" spc="-1" strike="noStrike">
                <a:solidFill>
                  <a:srgbClr val="000000"/>
                </a:solidFill>
                <a:latin typeface="Avenir Next LT Pro"/>
              </a:rPr>
              <a:t>I use a cool thing called </a:t>
            </a:r>
            <a:r>
              <a:rPr b="1" lang="en-US" sz="2090" spc="-1" strike="noStrike">
                <a:solidFill>
                  <a:srgbClr val="000000"/>
                </a:solidFill>
                <a:latin typeface="Avenir Next LT Pro"/>
              </a:rPr>
              <a:t>PSRAM</a:t>
            </a:r>
            <a:r>
              <a:rPr b="0" lang="en-US" sz="2090" spc="-1" strike="noStrike">
                <a:solidFill>
                  <a:srgbClr val="000000"/>
                </a:solidFill>
                <a:latin typeface="Avenir Next LT Pro"/>
              </a:rPr>
              <a:t>. It is basically DRAM, but in easy mode</a:t>
            </a:r>
            <a:endParaRPr b="0" lang="en-US" sz="209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58" name="Picture Placeholder 17" descr=""/>
          <p:cNvPicPr/>
          <p:nvPr/>
        </p:nvPicPr>
        <p:blipFill>
          <a:blip r:embed="rId1"/>
          <a:srcRect l="13693" t="0" r="13693" b="0"/>
          <a:stretch/>
        </p:blipFill>
        <p:spPr>
          <a:xfrm>
            <a:off x="11247840" y="6191280"/>
            <a:ext cx="489960" cy="675000"/>
          </a:xfrm>
          <a:prstGeom prst="rect">
            <a:avLst/>
          </a:prstGeom>
          <a:ln w="0">
            <a:noFill/>
          </a:ln>
        </p:spPr>
      </p:pic>
      <p:pic>
        <p:nvPicPr>
          <p:cNvPr id="459" name="" descr=""/>
          <p:cNvPicPr/>
          <p:nvPr/>
        </p:nvPicPr>
        <p:blipFill>
          <a:blip r:embed="rId2"/>
          <a:stretch/>
        </p:blipFill>
        <p:spPr>
          <a:xfrm>
            <a:off x="7795800" y="2012400"/>
            <a:ext cx="4114080" cy="1693080"/>
          </a:xfrm>
          <a:prstGeom prst="rect">
            <a:avLst/>
          </a:prstGeom>
          <a:ln w="0">
            <a:noFill/>
          </a:ln>
        </p:spPr>
      </p:pic>
      <p:pic>
        <p:nvPicPr>
          <p:cNvPr id="460" name="" descr=""/>
          <p:cNvPicPr/>
          <p:nvPr/>
        </p:nvPicPr>
        <p:blipFill>
          <a:blip r:embed="rId3"/>
          <a:stretch/>
        </p:blipFill>
        <p:spPr>
          <a:xfrm>
            <a:off x="7896960" y="3692880"/>
            <a:ext cx="3075120" cy="1576800"/>
          </a:xfrm>
          <a:prstGeom prst="rect">
            <a:avLst/>
          </a:prstGeom>
          <a:ln w="0">
            <a:noFill/>
          </a:ln>
        </p:spPr>
      </p:pic>
      <p:pic>
        <p:nvPicPr>
          <p:cNvPr id="461" name="" descr=""/>
          <p:cNvPicPr/>
          <p:nvPr/>
        </p:nvPicPr>
        <p:blipFill>
          <a:blip r:embed="rId4"/>
          <a:stretch/>
        </p:blipFill>
        <p:spPr>
          <a:xfrm>
            <a:off x="7893000" y="5355720"/>
            <a:ext cx="1142280" cy="1285560"/>
          </a:xfrm>
          <a:prstGeom prst="rect">
            <a:avLst/>
          </a:prstGeom>
          <a:ln w="0">
            <a:noFill/>
          </a:ln>
        </p:spPr>
      </p:pic>
      <p:sp>
        <p:nvSpPr>
          <p:cNvPr id="462" name="TextShape 3"/>
          <p:cNvSpPr/>
          <p:nvPr/>
        </p:nvSpPr>
        <p:spPr>
          <a:xfrm>
            <a:off x="8540640" y="6356520"/>
            <a:ext cx="27421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D48866EF-A04A-4434-AC18-FC567ACB0BF7}" type="slidenum">
              <a:rPr b="0" lang="en-US" sz="1200" spc="-1" strike="noStrike">
                <a:solidFill>
                  <a:srgbClr val="8b8b8b"/>
                </a:solidFill>
                <a:latin typeface="Avenir Next LT Pro"/>
              </a:rPr>
              <a:t>21</a:t>
            </a:fld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TextShape 1"/>
          <p:cNvSpPr/>
          <p:nvPr/>
        </p:nvSpPr>
        <p:spPr>
          <a:xfrm>
            <a:off x="914400" y="548640"/>
            <a:ext cx="10368360" cy="117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rtl="1">
              <a:lnSpc>
                <a:spcPct val="110000"/>
              </a:lnSpc>
              <a:spcBef>
                <a:spcPts val="1417"/>
              </a:spcBef>
              <a:tabLst>
                <a:tab algn="l" pos="0"/>
              </a:tabLst>
            </a:pPr>
            <a:r>
              <a:rPr b="0" lang="en-US" sz="2480" spc="-1" strike="noStrike">
                <a:solidFill>
                  <a:srgbClr val="000000"/>
                </a:solidFill>
                <a:latin typeface="Avenir Next LT Pro"/>
              </a:rPr>
              <a:t>Hardware is very simple</a:t>
            </a:r>
            <a:endParaRPr b="0" lang="en-US" sz="248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4" name="TextShape 2"/>
          <p:cNvSpPr/>
          <p:nvPr/>
        </p:nvSpPr>
        <p:spPr>
          <a:xfrm>
            <a:off x="527760" y="2106360"/>
            <a:ext cx="7195320" cy="3885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rtl="1">
              <a:lnSpc>
                <a:spcPct val="110000"/>
              </a:lnSpc>
              <a:spcBef>
                <a:spcPts val="1417"/>
              </a:spcBef>
              <a:tabLst>
                <a:tab algn="l" pos="0"/>
              </a:tabLst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rtl="1">
              <a:lnSpc>
                <a:spcPct val="110000"/>
              </a:lnSpc>
              <a:spcBef>
                <a:spcPts val="1417"/>
              </a:spcBef>
              <a:tabLst>
                <a:tab algn="l" pos="0"/>
              </a:tabLst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rtl="1">
              <a:lnSpc>
                <a:spcPct val="110000"/>
              </a:lnSpc>
              <a:spcBef>
                <a:spcPts val="1417"/>
              </a:spcBef>
              <a:tabLst>
                <a:tab algn="l" pos="0"/>
              </a:tabLst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65" name="Picture Placeholder 18" descr=""/>
          <p:cNvPicPr/>
          <p:nvPr/>
        </p:nvPicPr>
        <p:blipFill>
          <a:blip r:embed="rId1"/>
          <a:srcRect l="13693" t="0" r="13693" b="0"/>
          <a:stretch/>
        </p:blipFill>
        <p:spPr>
          <a:xfrm>
            <a:off x="11247840" y="6191280"/>
            <a:ext cx="489960" cy="675000"/>
          </a:xfrm>
          <a:prstGeom prst="rect">
            <a:avLst/>
          </a:prstGeom>
          <a:ln w="0">
            <a:noFill/>
          </a:ln>
        </p:spPr>
      </p:pic>
      <p:pic>
        <p:nvPicPr>
          <p:cNvPr id="466" name="" descr=""/>
          <p:cNvPicPr/>
          <p:nvPr/>
        </p:nvPicPr>
        <p:blipFill>
          <a:blip r:embed="rId2"/>
          <a:stretch/>
        </p:blipFill>
        <p:spPr>
          <a:xfrm>
            <a:off x="2514600" y="2136240"/>
            <a:ext cx="7786440" cy="4296600"/>
          </a:xfrm>
          <a:prstGeom prst="rect">
            <a:avLst/>
          </a:prstGeom>
          <a:ln w="0">
            <a:noFill/>
          </a:ln>
        </p:spPr>
      </p:pic>
      <p:sp>
        <p:nvSpPr>
          <p:cNvPr id="467" name="TextShape 3"/>
          <p:cNvSpPr/>
          <p:nvPr/>
        </p:nvSpPr>
        <p:spPr>
          <a:xfrm>
            <a:off x="8540640" y="6356520"/>
            <a:ext cx="27421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D2497E4C-2489-41CD-A6B1-9DE837755B88}" type="slidenum">
              <a:rPr b="0" lang="en-US" sz="1200" spc="-1" strike="noStrike">
                <a:solidFill>
                  <a:srgbClr val="8b8b8b"/>
                </a:solidFill>
                <a:latin typeface="Avenir Next LT Pro"/>
              </a:rPr>
              <a:t>22</a:t>
            </a:fld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8" name="TextShape 4"/>
          <p:cNvSpPr/>
          <p:nvPr/>
        </p:nvSpPr>
        <p:spPr>
          <a:xfrm>
            <a:off x="3886200" y="2106360"/>
            <a:ext cx="2057040" cy="45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3465a4"/>
                </a:solidFill>
                <a:latin typeface="Arial"/>
              </a:rPr>
              <a:t>Microcontroller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9" name="TextShape 5"/>
          <p:cNvSpPr/>
          <p:nvPr/>
        </p:nvSpPr>
        <p:spPr>
          <a:xfrm>
            <a:off x="7315200" y="3429000"/>
            <a:ext cx="2057040" cy="45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3465a4"/>
                </a:solidFill>
                <a:latin typeface="Arial"/>
              </a:rPr>
              <a:t>USB to Serial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0" name="TextShape 6"/>
          <p:cNvSpPr/>
          <p:nvPr/>
        </p:nvSpPr>
        <p:spPr>
          <a:xfrm>
            <a:off x="9144000" y="5486400"/>
            <a:ext cx="2057040" cy="45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3465a4"/>
                </a:solidFill>
                <a:latin typeface="Arial"/>
              </a:rPr>
              <a:t>Micro-SD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1" name="TextShape 7"/>
          <p:cNvSpPr/>
          <p:nvPr/>
        </p:nvSpPr>
        <p:spPr>
          <a:xfrm>
            <a:off x="3429000" y="5715000"/>
            <a:ext cx="2057040" cy="45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3465a4"/>
                </a:solidFill>
                <a:latin typeface="Arial"/>
              </a:rPr>
              <a:t>PSRAM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TextShape 1"/>
          <p:cNvSpPr/>
          <p:nvPr/>
        </p:nvSpPr>
        <p:spPr>
          <a:xfrm>
            <a:off x="914400" y="548640"/>
            <a:ext cx="10368360" cy="117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rtl="1">
              <a:lnSpc>
                <a:spcPct val="11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3000" spc="-1" strike="noStrike">
                <a:solidFill>
                  <a:srgbClr val="000000"/>
                </a:solidFill>
                <a:latin typeface="Avenir Next LT Pro"/>
              </a:rPr>
              <a:t>Usable Linux on MCU</a:t>
            </a:r>
            <a:r>
              <a:rPr b="0" lang="en-US" sz="3000" spc="-1" strike="noStrike">
                <a:solidFill>
                  <a:srgbClr val="000000"/>
                </a:solidFill>
                <a:latin typeface="Avenir Next LT Pro"/>
              </a:rPr>
              <a:t> 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73" name="Picture Placeholder 19" descr=""/>
          <p:cNvPicPr/>
          <p:nvPr/>
        </p:nvPicPr>
        <p:blipFill>
          <a:blip r:embed="rId1"/>
          <a:srcRect l="13693" t="0" r="13693" b="0"/>
          <a:stretch/>
        </p:blipFill>
        <p:spPr>
          <a:xfrm>
            <a:off x="11247840" y="6191280"/>
            <a:ext cx="489960" cy="675000"/>
          </a:xfrm>
          <a:prstGeom prst="rect">
            <a:avLst/>
          </a:prstGeom>
          <a:ln w="0">
            <a:noFill/>
          </a:ln>
        </p:spPr>
      </p:pic>
      <p:sp>
        <p:nvSpPr>
          <p:cNvPr id="474" name="CustomShape 2"/>
          <p:cNvSpPr/>
          <p:nvPr/>
        </p:nvSpPr>
        <p:spPr>
          <a:xfrm>
            <a:off x="457200" y="2286000"/>
            <a:ext cx="7771680" cy="2940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rtl="1">
              <a:lnSpc>
                <a:spcPct val="110000"/>
              </a:lnSpc>
              <a:spcBef>
                <a:spcPts val="1417"/>
              </a:spcBef>
            </a:pPr>
            <a:r>
              <a:rPr b="1" lang="en-US" sz="2480" spc="-1" strike="noStrike">
                <a:solidFill>
                  <a:srgbClr val="000000"/>
                </a:solidFill>
                <a:latin typeface="Arial"/>
                <a:ea typeface="DejaVu Sans"/>
              </a:rPr>
              <a:t>The ideal emulation target will</a:t>
            </a:r>
            <a:endParaRPr b="0" lang="en-US" sz="2480" spc="-1" strike="noStrike">
              <a:solidFill>
                <a:srgbClr val="000000"/>
              </a:solidFill>
              <a:latin typeface="Arial"/>
            </a:endParaRPr>
          </a:p>
          <a:p>
            <a:pPr rtl="1">
              <a:lnSpc>
                <a:spcPct val="110000"/>
              </a:lnSpc>
              <a:spcBef>
                <a:spcPts val="1417"/>
              </a:spcBef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be a RISC chip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rtl="1">
              <a:lnSpc>
                <a:spcPct val="110000"/>
              </a:lnSpc>
              <a:spcBef>
                <a:spcPts val="1417"/>
              </a:spcBef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have no condition codes (like MIPS)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rtl="1">
              <a:lnSpc>
                <a:spcPct val="110000"/>
              </a:lnSpc>
              <a:spcBef>
                <a:spcPts val="1417"/>
              </a:spcBef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be 32-bit since 16-bit machines are all funky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rtl="1">
              <a:lnSpc>
                <a:spcPct val="110000"/>
              </a:lnSpc>
              <a:spcBef>
                <a:spcPts val="1417"/>
              </a:spcBef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have a workable set of GNU tools and Linux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75" name="" descr=""/>
          <p:cNvPicPr/>
          <p:nvPr/>
        </p:nvPicPr>
        <p:blipFill>
          <a:blip r:embed="rId2"/>
          <a:stretch/>
        </p:blipFill>
        <p:spPr>
          <a:xfrm>
            <a:off x="8350200" y="2143800"/>
            <a:ext cx="3403080" cy="3403080"/>
          </a:xfrm>
          <a:prstGeom prst="rect">
            <a:avLst/>
          </a:prstGeom>
          <a:ln w="0">
            <a:noFill/>
          </a:ln>
        </p:spPr>
      </p:pic>
      <p:sp>
        <p:nvSpPr>
          <p:cNvPr id="476" name="TextShape 3"/>
          <p:cNvSpPr/>
          <p:nvPr/>
        </p:nvSpPr>
        <p:spPr>
          <a:xfrm>
            <a:off x="8540640" y="6356520"/>
            <a:ext cx="27421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4598D2C2-CD54-4AEE-8EBA-C8B8EB0B6204}" type="slidenum">
              <a:rPr b="0" lang="en-US" sz="1200" spc="-1" strike="noStrike">
                <a:solidFill>
                  <a:srgbClr val="8b8b8b"/>
                </a:solidFill>
                <a:latin typeface="Avenir Next LT Pro"/>
              </a:rPr>
              <a:t>22</a:t>
            </a:fld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TextShape 1"/>
          <p:cNvSpPr/>
          <p:nvPr/>
        </p:nvSpPr>
        <p:spPr>
          <a:xfrm>
            <a:off x="1115640" y="548640"/>
            <a:ext cx="10167120" cy="117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rtl="1">
              <a:lnSpc>
                <a:spcPct val="11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3000" spc="-1" strike="noStrike">
                <a:solidFill>
                  <a:srgbClr val="000000"/>
                </a:solidFill>
                <a:latin typeface="Avenir Next LT Pro"/>
              </a:rPr>
              <a:t>A MIPS primer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8" name="TextShape 2"/>
          <p:cNvSpPr/>
          <p:nvPr/>
        </p:nvSpPr>
        <p:spPr>
          <a:xfrm>
            <a:off x="576360" y="2286360"/>
            <a:ext cx="7195320" cy="3885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28600">
              <a:lnSpc>
                <a:spcPct val="115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venir Next LT Pro"/>
              </a:rPr>
              <a:t>MIPS is old but one of the original </a:t>
            </a:r>
            <a:r>
              <a:rPr b="1" lang="en-US" sz="2000" spc="-1" strike="noStrike">
                <a:solidFill>
                  <a:srgbClr val="000000"/>
                </a:solidFill>
                <a:latin typeface="Avenir Next LT Pro"/>
              </a:rPr>
              <a:t>RISC</a:t>
            </a:r>
            <a:r>
              <a:rPr b="0" lang="en-US" sz="2000" spc="-1" strike="noStrike">
                <a:solidFill>
                  <a:srgbClr val="000000"/>
                </a:solidFill>
                <a:latin typeface="Avenir Next LT Pro"/>
              </a:rPr>
              <a:t> designs.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28600">
              <a:lnSpc>
                <a:spcPct val="115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venir Next LT Pro"/>
              </a:rPr>
              <a:t>If you are a RISC-V fanboy(/girl), MIPS will look familiar - it is where 99.9994% of the initial RISC-V spec was copied from.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28600">
              <a:lnSpc>
                <a:spcPct val="115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venir Next LT Pro"/>
              </a:rPr>
              <a:t>We can write MIPS-I emulator in </a:t>
            </a:r>
            <a:r>
              <a:rPr b="1" lang="en-US" sz="2000" spc="-1" strike="noStrike">
                <a:solidFill>
                  <a:srgbClr val="000000"/>
                </a:solidFill>
                <a:latin typeface="Avenir Next LT Pro"/>
              </a:rPr>
              <a:t>under 1000 lines of C code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28600">
              <a:lnSpc>
                <a:spcPct val="115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venir Next LT Pro"/>
              </a:rPr>
              <a:t>MIPS R2000/R3000 is a processor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28600">
              <a:lnSpc>
                <a:spcPct val="115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venir Next LT Pro"/>
              </a:rPr>
              <a:t>We emulate the DECstation2100 system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28600">
              <a:lnSpc>
                <a:spcPct val="115000"/>
              </a:lnSpc>
              <a:spcBef>
                <a:spcPts val="1001"/>
              </a:spcBef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79" name="Picture Placeholder 20" descr=""/>
          <p:cNvPicPr/>
          <p:nvPr/>
        </p:nvPicPr>
        <p:blipFill>
          <a:blip r:embed="rId1"/>
          <a:srcRect l="13693" t="0" r="13693" b="0"/>
          <a:stretch/>
        </p:blipFill>
        <p:spPr>
          <a:xfrm>
            <a:off x="11247840" y="6191280"/>
            <a:ext cx="489960" cy="675000"/>
          </a:xfrm>
          <a:prstGeom prst="rect">
            <a:avLst/>
          </a:prstGeom>
          <a:ln w="0">
            <a:noFill/>
          </a:ln>
        </p:spPr>
      </p:pic>
      <p:pic>
        <p:nvPicPr>
          <p:cNvPr id="480" name="" descr=""/>
          <p:cNvPicPr/>
          <p:nvPr/>
        </p:nvPicPr>
        <p:blipFill>
          <a:blip r:embed="rId2"/>
          <a:stretch/>
        </p:blipFill>
        <p:spPr>
          <a:xfrm>
            <a:off x="7916400" y="2334600"/>
            <a:ext cx="3968280" cy="3174480"/>
          </a:xfrm>
          <a:prstGeom prst="rect">
            <a:avLst/>
          </a:prstGeom>
          <a:ln w="0">
            <a:noFill/>
          </a:ln>
        </p:spPr>
      </p:pic>
      <p:sp>
        <p:nvSpPr>
          <p:cNvPr id="481" name="TextShape 3"/>
          <p:cNvSpPr/>
          <p:nvPr/>
        </p:nvSpPr>
        <p:spPr>
          <a:xfrm>
            <a:off x="8540640" y="6356520"/>
            <a:ext cx="27421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26B766C6-E68C-4E14-BA63-C2C41CF3B395}" type="slidenum">
              <a:rPr b="0" lang="en-US" sz="1200" spc="-1" strike="noStrike">
                <a:solidFill>
                  <a:srgbClr val="8b8b8b"/>
                </a:solidFill>
                <a:latin typeface="Avenir Next LT Pro"/>
              </a:rPr>
              <a:t>22</a:t>
            </a:fld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TextShape 1"/>
          <p:cNvSpPr/>
          <p:nvPr/>
        </p:nvSpPr>
        <p:spPr>
          <a:xfrm>
            <a:off x="1115640" y="548640"/>
            <a:ext cx="10167120" cy="117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228600">
              <a:lnSpc>
                <a:spcPct val="115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venir Next LT Pro"/>
                <a:ea typeface="Tahoma"/>
              </a:rPr>
              <a:t>emulate DECstation2100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3" name="TextShape 2"/>
          <p:cNvSpPr/>
          <p:nvPr/>
        </p:nvSpPr>
        <p:spPr>
          <a:xfrm>
            <a:off x="288360" y="2070000"/>
            <a:ext cx="9253440" cy="388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28600">
              <a:lnSpc>
                <a:spcPct val="115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venir Next LT Pro"/>
                <a:ea typeface="Tahoma"/>
              </a:rPr>
              <a:t>To emulate DECstation2100 we need emulate all hardware parts.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28600">
              <a:lnSpc>
                <a:spcPct val="115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venir Next LT Pro"/>
                <a:ea typeface="Tahoma"/>
              </a:rPr>
              <a:t>uMips emulator use 12k Ram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28600">
              <a:lnSpc>
                <a:spcPct val="115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venir Next LT Pro"/>
                <a:ea typeface="Tahoma"/>
              </a:rPr>
              <a:t>uMips emulator use 42k Rom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28600" indent="-228240">
              <a:lnSpc>
                <a:spcPct val="115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84" name="Picture Placeholder 21" descr=""/>
          <p:cNvPicPr/>
          <p:nvPr/>
        </p:nvPicPr>
        <p:blipFill>
          <a:blip r:embed="rId1"/>
          <a:srcRect l="13693" t="0" r="13693" b="0"/>
          <a:stretch/>
        </p:blipFill>
        <p:spPr>
          <a:xfrm>
            <a:off x="11247840" y="6191280"/>
            <a:ext cx="489960" cy="675000"/>
          </a:xfrm>
          <a:prstGeom prst="rect">
            <a:avLst/>
          </a:prstGeom>
          <a:ln w="0">
            <a:noFill/>
          </a:ln>
        </p:spPr>
      </p:pic>
      <p:sp>
        <p:nvSpPr>
          <p:cNvPr id="485" name="CustomShape 3"/>
          <p:cNvSpPr/>
          <p:nvPr/>
        </p:nvSpPr>
        <p:spPr>
          <a:xfrm>
            <a:off x="5029200" y="4586400"/>
            <a:ext cx="6217920" cy="704160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Blue-Pill HW (Cortex-M3 Run @128Mhz)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6" name="CustomShape 4"/>
          <p:cNvSpPr/>
          <p:nvPr/>
        </p:nvSpPr>
        <p:spPr>
          <a:xfrm>
            <a:off x="5029200" y="4044600"/>
            <a:ext cx="1370880" cy="456480"/>
          </a:xfrm>
          <a:prstGeom prst="rect">
            <a:avLst/>
          </a:prstGeom>
          <a:solidFill>
            <a:srgbClr val="ffbf00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MIPS CPU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7" name="CustomShape 5"/>
          <p:cNvSpPr/>
          <p:nvPr/>
        </p:nvSpPr>
        <p:spPr>
          <a:xfrm>
            <a:off x="6485400" y="4044600"/>
            <a:ext cx="1057680" cy="456480"/>
          </a:xfrm>
          <a:prstGeom prst="rect">
            <a:avLst/>
          </a:prstGeom>
          <a:solidFill>
            <a:srgbClr val="ffbf00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MMU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8" name="CustomShape 6"/>
          <p:cNvSpPr/>
          <p:nvPr/>
        </p:nvSpPr>
        <p:spPr>
          <a:xfrm>
            <a:off x="7653600" y="4044600"/>
            <a:ext cx="803880" cy="456480"/>
          </a:xfrm>
          <a:prstGeom prst="rect">
            <a:avLst/>
          </a:prstGeom>
          <a:solidFill>
            <a:srgbClr val="ffbf00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FPU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9" name="CustomShape 7"/>
          <p:cNvSpPr/>
          <p:nvPr/>
        </p:nvSpPr>
        <p:spPr>
          <a:xfrm>
            <a:off x="8544600" y="4044600"/>
            <a:ext cx="875880" cy="456480"/>
          </a:xfrm>
          <a:prstGeom prst="rect">
            <a:avLst/>
          </a:prstGeom>
          <a:solidFill>
            <a:srgbClr val="ffbf00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SCSI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0" name="CustomShape 8"/>
          <p:cNvSpPr/>
          <p:nvPr/>
        </p:nvSpPr>
        <p:spPr>
          <a:xfrm>
            <a:off x="9505800" y="4057200"/>
            <a:ext cx="793080" cy="456480"/>
          </a:xfrm>
          <a:prstGeom prst="rect">
            <a:avLst/>
          </a:prstGeom>
          <a:solidFill>
            <a:srgbClr val="ffbf00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RTC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1" name="CustomShape 9"/>
          <p:cNvSpPr/>
          <p:nvPr/>
        </p:nvSpPr>
        <p:spPr>
          <a:xfrm>
            <a:off x="10371600" y="4044600"/>
            <a:ext cx="875880" cy="456480"/>
          </a:xfrm>
          <a:prstGeom prst="rect">
            <a:avLst/>
          </a:prstGeom>
          <a:solidFill>
            <a:srgbClr val="ffbf00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BIOS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2" name="CustomShape 10"/>
          <p:cNvSpPr/>
          <p:nvPr/>
        </p:nvSpPr>
        <p:spPr>
          <a:xfrm>
            <a:off x="5029200" y="3250800"/>
            <a:ext cx="6171480" cy="685080"/>
          </a:xfrm>
          <a:prstGeom prst="rect">
            <a:avLst/>
          </a:prstGeom>
          <a:solidFill>
            <a:srgbClr val="bbe33d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LINUX OS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3" name="CustomShape 11"/>
          <p:cNvSpPr/>
          <p:nvPr/>
        </p:nvSpPr>
        <p:spPr>
          <a:xfrm>
            <a:off x="5029200" y="5378400"/>
            <a:ext cx="2971080" cy="685080"/>
          </a:xfrm>
          <a:prstGeom prst="rect">
            <a:avLst/>
          </a:prstGeom>
          <a:solidFill>
            <a:srgbClr val="e16173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PSRAM(8MB)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4" name="CustomShape 12"/>
          <p:cNvSpPr/>
          <p:nvPr/>
        </p:nvSpPr>
        <p:spPr>
          <a:xfrm>
            <a:off x="8157600" y="5378400"/>
            <a:ext cx="3079080" cy="685080"/>
          </a:xfrm>
          <a:prstGeom prst="rect">
            <a:avLst/>
          </a:prstGeom>
          <a:solidFill>
            <a:srgbClr val="e16173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SD card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5" name="TextShape 13"/>
          <p:cNvSpPr/>
          <p:nvPr/>
        </p:nvSpPr>
        <p:spPr>
          <a:xfrm>
            <a:off x="8540640" y="6356520"/>
            <a:ext cx="27421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1FE2DCB3-6D76-4302-8B21-A130130A72E4}" type="slidenum">
              <a:rPr b="0" lang="en-US" sz="1200" spc="-1" strike="noStrike">
                <a:solidFill>
                  <a:srgbClr val="8b8b8b"/>
                </a:solidFill>
                <a:latin typeface="Avenir Next LT Pro"/>
              </a:rPr>
              <a:t>22</a:t>
            </a:fld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TextShape 1"/>
          <p:cNvSpPr/>
          <p:nvPr/>
        </p:nvSpPr>
        <p:spPr>
          <a:xfrm>
            <a:off x="1115640" y="548640"/>
            <a:ext cx="10167120" cy="117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228600">
              <a:lnSpc>
                <a:spcPct val="115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3000" spc="-1" strike="noStrike">
                <a:solidFill>
                  <a:srgbClr val="000000"/>
                </a:solidFill>
                <a:latin typeface="Avenir Next LT Pro"/>
              </a:rPr>
              <a:t>CPU Performance in C and ASM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97" name="Picture Placeholder 23" descr=""/>
          <p:cNvPicPr/>
          <p:nvPr/>
        </p:nvPicPr>
        <p:blipFill>
          <a:blip r:embed="rId1"/>
          <a:srcRect l="13693" t="0" r="13693" b="0"/>
          <a:stretch/>
        </p:blipFill>
        <p:spPr>
          <a:xfrm>
            <a:off x="11247840" y="6191280"/>
            <a:ext cx="489960" cy="675000"/>
          </a:xfrm>
          <a:prstGeom prst="rect">
            <a:avLst/>
          </a:prstGeom>
          <a:ln w="0">
            <a:noFill/>
          </a:ln>
        </p:spPr>
      </p:pic>
      <p:pic>
        <p:nvPicPr>
          <p:cNvPr id="498" name="" descr=""/>
          <p:cNvPicPr/>
          <p:nvPr/>
        </p:nvPicPr>
        <p:blipFill>
          <a:blip r:embed="rId2"/>
          <a:stretch/>
        </p:blipFill>
        <p:spPr>
          <a:xfrm>
            <a:off x="1214640" y="2057400"/>
            <a:ext cx="10032840" cy="4209120"/>
          </a:xfrm>
          <a:prstGeom prst="rect">
            <a:avLst/>
          </a:prstGeom>
          <a:ln w="0">
            <a:noFill/>
          </a:ln>
        </p:spPr>
      </p:pic>
      <p:sp>
        <p:nvSpPr>
          <p:cNvPr id="499" name="TextShape 2"/>
          <p:cNvSpPr/>
          <p:nvPr/>
        </p:nvSpPr>
        <p:spPr>
          <a:xfrm>
            <a:off x="8540640" y="6356520"/>
            <a:ext cx="27421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379F5DE0-F914-44B0-8398-C6AE0C1976EB}" type="slidenum">
              <a:rPr b="0" lang="en-US" sz="1200" spc="-1" strike="noStrike">
                <a:solidFill>
                  <a:srgbClr val="8b8b8b"/>
                </a:solidFill>
                <a:latin typeface="Avenir Next LT Pro"/>
              </a:rPr>
              <a:t>22</a:t>
            </a:fld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0" name="CustomShape 3"/>
          <p:cNvSpPr/>
          <p:nvPr/>
        </p:nvSpPr>
        <p:spPr>
          <a:xfrm>
            <a:off x="1267920" y="2707200"/>
            <a:ext cx="1599840" cy="456840"/>
          </a:xfrm>
          <a:prstGeom prst="rect">
            <a:avLst/>
          </a:prstGeom>
          <a:noFill/>
          <a:ln w="57240">
            <a:solidFill>
              <a:srgbClr val="f10d0c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1" name="TextShape 4"/>
          <p:cNvSpPr/>
          <p:nvPr/>
        </p:nvSpPr>
        <p:spPr>
          <a:xfrm>
            <a:off x="9372600" y="2085840"/>
            <a:ext cx="1828440" cy="657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3465a4"/>
                </a:solidFill>
                <a:latin typeface="Arial"/>
              </a:rPr>
              <a:t>188sec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2" name="TextShape 5"/>
          <p:cNvSpPr/>
          <p:nvPr/>
        </p:nvSpPr>
        <p:spPr>
          <a:xfrm>
            <a:off x="9372600" y="4143240"/>
            <a:ext cx="1828440" cy="657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f10d0c"/>
                </a:solidFill>
                <a:latin typeface="Arial"/>
              </a:rPr>
              <a:t>439sec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3" name="CustomShape 6"/>
          <p:cNvSpPr/>
          <p:nvPr/>
        </p:nvSpPr>
        <p:spPr>
          <a:xfrm>
            <a:off x="1251000" y="4872600"/>
            <a:ext cx="1599840" cy="456840"/>
          </a:xfrm>
          <a:prstGeom prst="rect">
            <a:avLst/>
          </a:prstGeom>
          <a:noFill/>
          <a:ln w="57240">
            <a:solidFill>
              <a:srgbClr val="f10d0c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TextShape 1"/>
          <p:cNvSpPr/>
          <p:nvPr/>
        </p:nvSpPr>
        <p:spPr>
          <a:xfrm>
            <a:off x="1115640" y="548640"/>
            <a:ext cx="10167120" cy="117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228600">
              <a:lnSpc>
                <a:spcPct val="115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3000" spc="-1" strike="noStrike">
                <a:solidFill>
                  <a:srgbClr val="000000"/>
                </a:solidFill>
                <a:latin typeface="Avenir Next LT Pro"/>
              </a:rPr>
              <a:t>Add CPU Icache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05" name="Picture Placeholder 24" descr=""/>
          <p:cNvPicPr/>
          <p:nvPr/>
        </p:nvPicPr>
        <p:blipFill>
          <a:blip r:embed="rId1"/>
          <a:srcRect l="13693" t="0" r="13693" b="0"/>
          <a:stretch/>
        </p:blipFill>
        <p:spPr>
          <a:xfrm>
            <a:off x="11247840" y="6191280"/>
            <a:ext cx="489960" cy="675000"/>
          </a:xfrm>
          <a:prstGeom prst="rect">
            <a:avLst/>
          </a:prstGeom>
          <a:ln w="0">
            <a:noFill/>
          </a:ln>
        </p:spPr>
      </p:pic>
      <p:pic>
        <p:nvPicPr>
          <p:cNvPr id="506" name="" descr=""/>
          <p:cNvPicPr/>
          <p:nvPr/>
        </p:nvPicPr>
        <p:blipFill>
          <a:blip r:embed="rId2"/>
          <a:stretch/>
        </p:blipFill>
        <p:spPr>
          <a:xfrm>
            <a:off x="829800" y="2150280"/>
            <a:ext cx="10703880" cy="4021200"/>
          </a:xfrm>
          <a:prstGeom prst="rect">
            <a:avLst/>
          </a:prstGeom>
          <a:ln w="0">
            <a:noFill/>
          </a:ln>
        </p:spPr>
      </p:pic>
      <p:sp>
        <p:nvSpPr>
          <p:cNvPr id="507" name="TextShape 2"/>
          <p:cNvSpPr/>
          <p:nvPr/>
        </p:nvSpPr>
        <p:spPr>
          <a:xfrm>
            <a:off x="8540640" y="6356520"/>
            <a:ext cx="27421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F74864A9-BCCA-4B9A-9FE2-436B2C75F4D9}" type="slidenum">
              <a:rPr b="0" lang="en-US" sz="1200" spc="-1" strike="noStrike">
                <a:solidFill>
                  <a:srgbClr val="8b8b8b"/>
                </a:solidFill>
                <a:latin typeface="Avenir Next LT Pro"/>
              </a:rPr>
              <a:t>22</a:t>
            </a:fld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8" name="CustomShape 3"/>
          <p:cNvSpPr/>
          <p:nvPr/>
        </p:nvSpPr>
        <p:spPr>
          <a:xfrm>
            <a:off x="829800" y="5185800"/>
            <a:ext cx="1599840" cy="456840"/>
          </a:xfrm>
          <a:prstGeom prst="rect">
            <a:avLst/>
          </a:prstGeom>
          <a:noFill/>
          <a:ln w="57240">
            <a:solidFill>
              <a:srgbClr val="f10d0c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9" name="TextShape 4"/>
          <p:cNvSpPr/>
          <p:nvPr/>
        </p:nvSpPr>
        <p:spPr>
          <a:xfrm>
            <a:off x="9601200" y="2214000"/>
            <a:ext cx="1828440" cy="657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3465a4"/>
                </a:solidFill>
                <a:latin typeface="Arial"/>
              </a:rPr>
              <a:t>153sec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TextShape 1"/>
          <p:cNvSpPr/>
          <p:nvPr/>
        </p:nvSpPr>
        <p:spPr>
          <a:xfrm>
            <a:off x="1115640" y="548640"/>
            <a:ext cx="10167120" cy="117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228600">
              <a:lnSpc>
                <a:spcPct val="115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3000" spc="-1" strike="noStrike">
                <a:solidFill>
                  <a:srgbClr val="000000"/>
                </a:solidFill>
                <a:latin typeface="Avenir Next LT Pro"/>
              </a:rPr>
              <a:t>Over Clock Blue Pill to 128Mhz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11" name="Picture Placeholder 25" descr=""/>
          <p:cNvPicPr/>
          <p:nvPr/>
        </p:nvPicPr>
        <p:blipFill>
          <a:blip r:embed="rId1"/>
          <a:srcRect l="13693" t="0" r="13693" b="0"/>
          <a:stretch/>
        </p:blipFill>
        <p:spPr>
          <a:xfrm>
            <a:off x="11247840" y="6191280"/>
            <a:ext cx="489960" cy="675000"/>
          </a:xfrm>
          <a:prstGeom prst="rect">
            <a:avLst/>
          </a:prstGeom>
          <a:ln w="0">
            <a:noFill/>
          </a:ln>
        </p:spPr>
      </p:pic>
      <p:pic>
        <p:nvPicPr>
          <p:cNvPr id="512" name="" descr=""/>
          <p:cNvPicPr/>
          <p:nvPr/>
        </p:nvPicPr>
        <p:blipFill>
          <a:blip r:embed="rId2"/>
          <a:stretch/>
        </p:blipFill>
        <p:spPr>
          <a:xfrm>
            <a:off x="1096200" y="2013840"/>
            <a:ext cx="9466920" cy="4326840"/>
          </a:xfrm>
          <a:prstGeom prst="rect">
            <a:avLst/>
          </a:prstGeom>
          <a:ln w="0">
            <a:noFill/>
          </a:ln>
        </p:spPr>
      </p:pic>
      <p:pic>
        <p:nvPicPr>
          <p:cNvPr id="513" name="" descr=""/>
          <p:cNvPicPr/>
          <p:nvPr/>
        </p:nvPicPr>
        <p:blipFill>
          <a:blip r:embed="rId3"/>
          <a:stretch/>
        </p:blipFill>
        <p:spPr>
          <a:xfrm>
            <a:off x="7772400" y="1981080"/>
            <a:ext cx="3678840" cy="4359600"/>
          </a:xfrm>
          <a:prstGeom prst="rect">
            <a:avLst/>
          </a:prstGeom>
          <a:ln w="0">
            <a:noFill/>
          </a:ln>
        </p:spPr>
      </p:pic>
      <p:sp>
        <p:nvSpPr>
          <p:cNvPr id="514" name="TextShape 2"/>
          <p:cNvSpPr/>
          <p:nvPr/>
        </p:nvSpPr>
        <p:spPr>
          <a:xfrm>
            <a:off x="8540640" y="6356520"/>
            <a:ext cx="27421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20B0DC9E-549D-4FA4-84EB-91764238654F}" type="slidenum">
              <a:rPr b="0" lang="en-US" sz="1200" spc="-1" strike="noStrike">
                <a:solidFill>
                  <a:srgbClr val="8b8b8b"/>
                </a:solidFill>
                <a:latin typeface="Avenir Next LT Pro"/>
              </a:rPr>
              <a:t>22</a:t>
            </a:fld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5" name="TextShape 3"/>
          <p:cNvSpPr/>
          <p:nvPr/>
        </p:nvSpPr>
        <p:spPr>
          <a:xfrm>
            <a:off x="6172200" y="5405040"/>
            <a:ext cx="1599840" cy="766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069a2e"/>
                </a:solidFill>
                <a:latin typeface="Arial"/>
              </a:rPr>
              <a:t>82sec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6" name="CustomShape 4"/>
          <p:cNvSpPr/>
          <p:nvPr/>
        </p:nvSpPr>
        <p:spPr>
          <a:xfrm>
            <a:off x="1204200" y="5715000"/>
            <a:ext cx="1189440" cy="456840"/>
          </a:xfrm>
          <a:prstGeom prst="rect">
            <a:avLst/>
          </a:prstGeom>
          <a:noFill/>
          <a:ln w="57240">
            <a:solidFill>
              <a:srgbClr val="f10d0c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TextShape 1"/>
          <p:cNvSpPr/>
          <p:nvPr/>
        </p:nvSpPr>
        <p:spPr>
          <a:xfrm>
            <a:off x="7772400" y="978480"/>
            <a:ext cx="3720600" cy="1105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rtl="1">
              <a:lnSpc>
                <a:spcPct val="90000"/>
              </a:lnSpc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Avenir Next LT Pro"/>
              </a:rPr>
              <a:t>Thank you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18" name="Online Image Placeholder 27" descr="Envelope"/>
          <p:cNvPicPr/>
          <p:nvPr/>
        </p:nvPicPr>
        <p:blipFill>
          <a:blip r:embed="rId1"/>
          <a:stretch/>
        </p:blipFill>
        <p:spPr>
          <a:xfrm>
            <a:off x="7772400" y="3558240"/>
            <a:ext cx="456120" cy="456120"/>
          </a:xfrm>
          <a:prstGeom prst="rect">
            <a:avLst/>
          </a:prstGeom>
          <a:ln w="0">
            <a:noFill/>
          </a:ln>
        </p:spPr>
      </p:pic>
      <p:sp>
        <p:nvSpPr>
          <p:cNvPr id="519" name="TextShape 2"/>
          <p:cNvSpPr/>
          <p:nvPr/>
        </p:nvSpPr>
        <p:spPr>
          <a:xfrm>
            <a:off x="7772400" y="4071240"/>
            <a:ext cx="3719880" cy="446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rtl="1">
              <a:lnSpc>
                <a:spcPct val="11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Avenir Next LT Pro"/>
              </a:rPr>
              <a:t>zeus@sisoog.com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20" name="Online Image Placeholder 11" descr="Monitor"/>
          <p:cNvPicPr/>
          <p:nvPr/>
        </p:nvPicPr>
        <p:blipFill>
          <a:blip r:embed="rId2"/>
          <a:stretch/>
        </p:blipFill>
        <p:spPr>
          <a:xfrm>
            <a:off x="7772400" y="4754880"/>
            <a:ext cx="456120" cy="456120"/>
          </a:xfrm>
          <a:prstGeom prst="rect">
            <a:avLst/>
          </a:prstGeom>
          <a:ln w="0">
            <a:noFill/>
          </a:ln>
        </p:spPr>
      </p:pic>
      <p:sp>
        <p:nvSpPr>
          <p:cNvPr id="521" name="TextShape 3"/>
          <p:cNvSpPr/>
          <p:nvPr/>
        </p:nvSpPr>
        <p:spPr>
          <a:xfrm>
            <a:off x="7772400" y="5213880"/>
            <a:ext cx="3719880" cy="446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rtl="1">
              <a:lnSpc>
                <a:spcPct val="11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Avenir Next LT Pro"/>
              </a:rPr>
              <a:t>Sisoog.com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2" name="TextShape 4"/>
          <p:cNvSpPr/>
          <p:nvPr/>
        </p:nvSpPr>
        <p:spPr>
          <a:xfrm>
            <a:off x="7772400" y="2791800"/>
            <a:ext cx="3719880" cy="446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rtl="1">
              <a:lnSpc>
                <a:spcPct val="10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Avenir Next LT Pro"/>
              </a:rPr>
              <a:t>Twitter.com/sisoog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rtl="1">
              <a:lnSpc>
                <a:spcPct val="10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Avenir Next LT Pro"/>
              </a:rPr>
              <a:t>t.me/sisoog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23" name="Online Image Placeholder 27" descr="Connections with solid fill"/>
          <p:cNvPicPr/>
          <p:nvPr/>
        </p:nvPicPr>
        <p:blipFill>
          <a:blip r:embed="rId3"/>
          <a:stretch/>
        </p:blipFill>
        <p:spPr>
          <a:xfrm>
            <a:off x="7772400" y="2334960"/>
            <a:ext cx="456120" cy="456120"/>
          </a:xfrm>
          <a:prstGeom prst="rect">
            <a:avLst/>
          </a:prstGeom>
          <a:ln w="0">
            <a:noFill/>
          </a:ln>
        </p:spPr>
      </p:pic>
      <p:pic>
        <p:nvPicPr>
          <p:cNvPr id="524" name="Picture Placeholder 9" descr=""/>
          <p:cNvPicPr/>
          <p:nvPr/>
        </p:nvPicPr>
        <p:blipFill>
          <a:blip r:embed="rId4"/>
          <a:srcRect l="13693" t="0" r="13693" b="0"/>
          <a:stretch/>
        </p:blipFill>
        <p:spPr>
          <a:xfrm>
            <a:off x="11247840" y="6191280"/>
            <a:ext cx="489960" cy="675000"/>
          </a:xfrm>
          <a:prstGeom prst="rect">
            <a:avLst/>
          </a:prstGeom>
          <a:ln w="0">
            <a:noFill/>
          </a:ln>
        </p:spPr>
      </p:pic>
      <p:sp>
        <p:nvSpPr>
          <p:cNvPr id="525" name="TextShape 6"/>
          <p:cNvSpPr/>
          <p:nvPr/>
        </p:nvSpPr>
        <p:spPr>
          <a:xfrm>
            <a:off x="8540640" y="6356520"/>
            <a:ext cx="27421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412487A2-34E9-4DDD-9BFD-EEBDC04C6A81}" type="slidenum">
              <a:rPr b="0" lang="en-US" sz="1200" spc="-1" strike="noStrike">
                <a:solidFill>
                  <a:srgbClr val="8b8b8b"/>
                </a:solidFill>
                <a:latin typeface="Avenir Next LT Pro"/>
              </a:rPr>
              <a:t>22</a:t>
            </a:fld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26" name="" descr=""/>
          <p:cNvPicPr/>
          <p:nvPr/>
        </p:nvPicPr>
        <p:blipFill>
          <a:blip r:embed="rId5"/>
          <a:stretch/>
        </p:blipFill>
        <p:spPr>
          <a:xfrm>
            <a:off x="1420200" y="577800"/>
            <a:ext cx="4343400" cy="4343400"/>
          </a:xfrm>
          <a:prstGeom prst="rect">
            <a:avLst/>
          </a:prstGeom>
          <a:ln w="0">
            <a:noFill/>
          </a:ln>
        </p:spPr>
      </p:pic>
      <p:sp>
        <p:nvSpPr>
          <p:cNvPr id="527" name=""/>
          <p:cNvSpPr txBox="1"/>
          <p:nvPr/>
        </p:nvSpPr>
        <p:spPr>
          <a:xfrm>
            <a:off x="997200" y="5257800"/>
            <a:ext cx="5029200" cy="1614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/>
            <a:r>
              <a:rPr b="1" lang="en-US" sz="6000" spc="-1" strike="noStrike">
                <a:solidFill>
                  <a:srgbClr val="000000"/>
                </a:solidFill>
                <a:latin typeface="MathJax_SansSerif"/>
              </a:rPr>
              <a:t>Github uLinux</a:t>
            </a:r>
            <a:endParaRPr b="1" lang="en-US" sz="6000" spc="-1" strike="noStrike">
              <a:solidFill>
                <a:srgbClr val="000000"/>
              </a:solidFill>
              <a:latin typeface="MathJax_SansSerif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TextShape 1"/>
          <p:cNvSpPr/>
          <p:nvPr/>
        </p:nvSpPr>
        <p:spPr>
          <a:xfrm>
            <a:off x="612720" y="1078920"/>
            <a:ext cx="6271560" cy="1535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rtl="1">
              <a:lnSpc>
                <a:spcPct val="90000"/>
              </a:lnSpc>
              <a:tabLst>
                <a:tab algn="l" pos="0"/>
              </a:tabLst>
            </a:pPr>
            <a:r>
              <a:rPr b="0" lang="en-US" sz="5200" spc="-1" strike="noStrike">
                <a:solidFill>
                  <a:srgbClr val="000000"/>
                </a:solidFill>
                <a:latin typeface="Avenir Next LT Pro"/>
              </a:rPr>
              <a:t>What is Sisoog</a:t>
            </a:r>
            <a:endParaRPr b="0" lang="en-US" sz="5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5" name="TextShape 2"/>
          <p:cNvSpPr/>
          <p:nvPr/>
        </p:nvSpPr>
        <p:spPr>
          <a:xfrm>
            <a:off x="612720" y="2971800"/>
            <a:ext cx="6271560" cy="3208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1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en-US" sz="1800" spc="-1" strike="noStrike">
                <a:solidFill>
                  <a:srgbClr val="3465a4"/>
                </a:solidFill>
                <a:latin typeface="Avenir Next LT Pro"/>
              </a:rPr>
              <a:t>Sisoog</a:t>
            </a:r>
            <a:r>
              <a:rPr b="0" lang="en-US" sz="1800" spc="-1" strike="noStrike">
                <a:solidFill>
                  <a:srgbClr val="000000"/>
                </a:solidFill>
                <a:latin typeface="Avenir Next LT Pro"/>
              </a:rPr>
              <a:t> is the name of a bird that lives in Iran and is known for freedom. Local people believe it is impossible to keep this bird in a cage.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venir Next LT Pro"/>
              </a:rPr>
              <a:t>Since electronic science is so limitless(endless) and developing so fast, we must not fall behind. We believe that </a:t>
            </a:r>
            <a:r>
              <a:rPr b="1" lang="en-US" sz="1800" spc="-1" strike="noStrike">
                <a:solidFill>
                  <a:srgbClr val="3465a4"/>
                </a:solidFill>
                <a:latin typeface="Avenir Next LT Pro"/>
              </a:rPr>
              <a:t>Sisoog</a:t>
            </a:r>
            <a:r>
              <a:rPr b="0" lang="en-US" sz="1800" spc="-1" strike="noStrike">
                <a:solidFill>
                  <a:srgbClr val="000000"/>
                </a:solidFill>
                <a:latin typeface="Avenir Next LT Pro"/>
              </a:rPr>
              <a:t> is an electronic science sharing wisdom so our aim is to improve acknowledgment and efficiency.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0000"/>
              </a:lnSpc>
              <a:spcBef>
                <a:spcPts val="1001"/>
              </a:spcBef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76" name="" descr=""/>
          <p:cNvPicPr/>
          <p:nvPr/>
        </p:nvPicPr>
        <p:blipFill>
          <a:blip r:embed="rId1"/>
          <a:stretch/>
        </p:blipFill>
        <p:spPr>
          <a:xfrm>
            <a:off x="7543800" y="686160"/>
            <a:ext cx="4114080" cy="4114080"/>
          </a:xfrm>
          <a:prstGeom prst="rect">
            <a:avLst/>
          </a:prstGeom>
          <a:ln w="0">
            <a:noFill/>
          </a:ln>
        </p:spPr>
      </p:pic>
      <p:pic>
        <p:nvPicPr>
          <p:cNvPr id="377" name="" descr=""/>
          <p:cNvPicPr/>
          <p:nvPr/>
        </p:nvPicPr>
        <p:blipFill>
          <a:blip r:embed="rId2"/>
          <a:stretch/>
        </p:blipFill>
        <p:spPr>
          <a:xfrm>
            <a:off x="7546320" y="4670280"/>
            <a:ext cx="3883320" cy="1501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TextShape 1"/>
          <p:cNvSpPr/>
          <p:nvPr/>
        </p:nvSpPr>
        <p:spPr>
          <a:xfrm>
            <a:off x="5083920" y="1078920"/>
            <a:ext cx="6271560" cy="1535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rtl="1">
              <a:lnSpc>
                <a:spcPct val="90000"/>
              </a:lnSpc>
              <a:tabLst>
                <a:tab algn="l" pos="0"/>
              </a:tabLst>
            </a:pPr>
            <a:r>
              <a:rPr b="0" lang="en-US" sz="5200" spc="-1" strike="noStrike">
                <a:solidFill>
                  <a:srgbClr val="000000"/>
                </a:solidFill>
                <a:latin typeface="Avenir Next LT Pro"/>
              </a:rPr>
              <a:t>Contents</a:t>
            </a:r>
            <a:endParaRPr b="0" lang="en-US" sz="5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9" name="TextShape 2"/>
          <p:cNvSpPr/>
          <p:nvPr/>
        </p:nvSpPr>
        <p:spPr>
          <a:xfrm>
            <a:off x="5083920" y="3355920"/>
            <a:ext cx="6271560" cy="282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6000">
              <a:lnSpc>
                <a:spcPct val="11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venir Next LT Pro"/>
                <a:ea typeface="Tahoma"/>
              </a:rPr>
              <a:t>What does Linux need to boot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1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venir Next LT Pro"/>
                <a:ea typeface="Tahoma"/>
              </a:rPr>
              <a:t>What is Microcontroller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1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venir Next LT Pro"/>
                <a:ea typeface="Tahoma"/>
              </a:rPr>
              <a:t>Why Linux can not Directly boot from micro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1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venir Next LT Pro"/>
                <a:ea typeface="Tahoma"/>
              </a:rPr>
              <a:t>How to boot Linux on a Microcontroller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1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venir Next LT Pro"/>
                <a:ea typeface="Tahoma"/>
              </a:rPr>
              <a:t>Build the Worst Linux PC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80" name="Picture Placeholder 9" descr=""/>
          <p:cNvPicPr/>
          <p:nvPr/>
        </p:nvPicPr>
        <p:blipFill>
          <a:blip r:embed="rId1"/>
          <a:srcRect l="13693" t="0" r="13693" b="0"/>
          <a:stretch/>
        </p:blipFill>
        <p:spPr>
          <a:xfrm>
            <a:off x="457200" y="603360"/>
            <a:ext cx="4049640" cy="5576760"/>
          </a:xfrm>
          <a:prstGeom prst="rect">
            <a:avLst/>
          </a:prstGeom>
          <a:ln w="0">
            <a:noFill/>
          </a:ln>
        </p:spPr>
      </p:pic>
      <p:pic>
        <p:nvPicPr>
          <p:cNvPr id="381" name="Picture Placeholder 9" descr=""/>
          <p:cNvPicPr/>
          <p:nvPr/>
        </p:nvPicPr>
        <p:blipFill>
          <a:blip r:embed="rId2"/>
          <a:srcRect l="13693" t="0" r="13693" b="0"/>
          <a:stretch/>
        </p:blipFill>
        <p:spPr>
          <a:xfrm>
            <a:off x="11247840" y="6191280"/>
            <a:ext cx="489960" cy="675000"/>
          </a:xfrm>
          <a:prstGeom prst="rect">
            <a:avLst/>
          </a:prstGeom>
          <a:ln w="0">
            <a:noFill/>
          </a:ln>
        </p:spPr>
      </p:pic>
      <p:sp>
        <p:nvSpPr>
          <p:cNvPr id="382" name="TextShape 3"/>
          <p:cNvSpPr/>
          <p:nvPr/>
        </p:nvSpPr>
        <p:spPr>
          <a:xfrm>
            <a:off x="8540640" y="6400800"/>
            <a:ext cx="2742120" cy="31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83FF502A-74E4-4BA9-A4CC-619D5E2916F9}" type="slidenum">
              <a:rPr b="0" lang="en-US" sz="1200" spc="-1" strike="noStrike">
                <a:solidFill>
                  <a:srgbClr val="8b8b8b"/>
                </a:solidFill>
                <a:latin typeface="Avenir Next LT Pro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TextShape 1"/>
          <p:cNvSpPr/>
          <p:nvPr/>
        </p:nvSpPr>
        <p:spPr>
          <a:xfrm>
            <a:off x="1078920" y="1938600"/>
            <a:ext cx="7012440" cy="2989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1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6000" spc="-1" strike="noStrike">
                <a:solidFill>
                  <a:srgbClr val="000000"/>
                </a:solidFill>
                <a:latin typeface="Avenir Next LT Pro"/>
              </a:rPr>
              <a:t>What does Linux need to boot?</a:t>
            </a:r>
            <a:endParaRPr b="0" lang="en-US" sz="6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84" name="" descr=""/>
          <p:cNvPicPr/>
          <p:nvPr/>
        </p:nvPicPr>
        <p:blipFill>
          <a:blip r:embed="rId1"/>
          <a:stretch/>
        </p:blipFill>
        <p:spPr>
          <a:xfrm>
            <a:off x="8915400" y="2286000"/>
            <a:ext cx="2056320" cy="2437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TextShape 1"/>
          <p:cNvSpPr/>
          <p:nvPr/>
        </p:nvSpPr>
        <p:spPr>
          <a:xfrm>
            <a:off x="1115640" y="548640"/>
            <a:ext cx="10167120" cy="117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rtl="1">
              <a:lnSpc>
                <a:spcPct val="11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3000" spc="-1" strike="noStrike">
                <a:solidFill>
                  <a:srgbClr val="000000"/>
                </a:solidFill>
                <a:latin typeface="Avenir Next LT Pro"/>
              </a:rPr>
              <a:t>A lot of RAM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6" name="TextShape 2"/>
          <p:cNvSpPr/>
          <p:nvPr/>
        </p:nvSpPr>
        <p:spPr>
          <a:xfrm>
            <a:off x="576360" y="2286360"/>
            <a:ext cx="8566920" cy="3885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28600" indent="-228240" algn="just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venir Next LT Pro"/>
              </a:rPr>
              <a:t>Linux Kernel extracting into RAM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228600" indent="-228240" algn="just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venir Next LT Pro"/>
                <a:ea typeface="Tahoma"/>
              </a:rPr>
              <a:t>Init-FS extracting into RAM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228600" indent="-228240" algn="just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venir Next LT Pro"/>
                <a:ea typeface="Tahoma"/>
              </a:rPr>
              <a:t>Linux uses a lot of caching. 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228600" indent="-228240" algn="just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venir Next LT Pro"/>
                <a:ea typeface="Tahoma"/>
              </a:rPr>
              <a:t>Each program needs its own memory space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87" name="Picture Placeholder 9" descr=""/>
          <p:cNvPicPr/>
          <p:nvPr/>
        </p:nvPicPr>
        <p:blipFill>
          <a:blip r:embed="rId1"/>
          <a:srcRect l="13693" t="0" r="13693" b="0"/>
          <a:stretch/>
        </p:blipFill>
        <p:spPr>
          <a:xfrm>
            <a:off x="11247840" y="6191280"/>
            <a:ext cx="489960" cy="675000"/>
          </a:xfrm>
          <a:prstGeom prst="rect">
            <a:avLst/>
          </a:prstGeom>
          <a:ln w="0">
            <a:noFill/>
          </a:ln>
        </p:spPr>
      </p:pic>
      <p:pic>
        <p:nvPicPr>
          <p:cNvPr id="388" name="" descr=""/>
          <p:cNvPicPr/>
          <p:nvPr/>
        </p:nvPicPr>
        <p:blipFill>
          <a:blip r:embed="rId2"/>
          <a:srcRect l="16381" t="28924" r="13894" b="35395"/>
          <a:stretch/>
        </p:blipFill>
        <p:spPr>
          <a:xfrm rot="18901200">
            <a:off x="9036000" y="3004560"/>
            <a:ext cx="3007440" cy="1661400"/>
          </a:xfrm>
          <a:prstGeom prst="rect">
            <a:avLst/>
          </a:prstGeom>
          <a:ln w="0">
            <a:noFill/>
          </a:ln>
        </p:spPr>
      </p:pic>
      <p:sp>
        <p:nvSpPr>
          <p:cNvPr id="389" name="TextShape 3"/>
          <p:cNvSpPr/>
          <p:nvPr/>
        </p:nvSpPr>
        <p:spPr>
          <a:xfrm>
            <a:off x="8540640" y="6356520"/>
            <a:ext cx="27421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FA9A1457-71BB-4FF1-9060-5028ED0A53D8}" type="slidenum">
              <a:rPr b="0" lang="en-US" sz="1200" spc="-1" strike="noStrike">
                <a:solidFill>
                  <a:srgbClr val="8b8b8b"/>
                </a:solidFill>
                <a:latin typeface="Avenir Next LT Pro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TextShape 1"/>
          <p:cNvSpPr/>
          <p:nvPr/>
        </p:nvSpPr>
        <p:spPr>
          <a:xfrm>
            <a:off x="1115640" y="548640"/>
            <a:ext cx="10167120" cy="117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rtl="1">
              <a:lnSpc>
                <a:spcPct val="11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3000" spc="-1" strike="noStrike">
                <a:solidFill>
                  <a:srgbClr val="000000"/>
                </a:solidFill>
                <a:latin typeface="Avenir Next LT Pro"/>
              </a:rPr>
              <a:t>A lot of Disk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1" name="TextShape 2"/>
          <p:cNvSpPr/>
          <p:nvPr/>
        </p:nvSpPr>
        <p:spPr>
          <a:xfrm>
            <a:off x="576360" y="2286360"/>
            <a:ext cx="8566920" cy="3885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28600" indent="-228240" algn="just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venir Next LT Pro"/>
              </a:rPr>
              <a:t>Compress Kernel store in disk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228600" indent="-228240" algn="just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venir Next LT Pro"/>
                <a:ea typeface="Tahoma"/>
              </a:rPr>
              <a:t>Compress init-FS store in disk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228600" indent="-228240" algn="just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venir Next LT Pro"/>
                <a:ea typeface="Tahoma"/>
              </a:rPr>
              <a:t>All program store in disk 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228600" indent="-228240" algn="just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venir Next LT Pro"/>
                <a:ea typeface="Tahoma"/>
              </a:rPr>
              <a:t>All Setting store in disk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92" name="Picture Placeholder 2" descr=""/>
          <p:cNvPicPr/>
          <p:nvPr/>
        </p:nvPicPr>
        <p:blipFill>
          <a:blip r:embed="rId1"/>
          <a:srcRect l="13693" t="0" r="13693" b="0"/>
          <a:stretch/>
        </p:blipFill>
        <p:spPr>
          <a:xfrm>
            <a:off x="11247840" y="6191280"/>
            <a:ext cx="489960" cy="675000"/>
          </a:xfrm>
          <a:prstGeom prst="rect">
            <a:avLst/>
          </a:prstGeom>
          <a:ln w="0">
            <a:noFill/>
          </a:ln>
        </p:spPr>
      </p:pic>
      <p:pic>
        <p:nvPicPr>
          <p:cNvPr id="393" name="" descr=""/>
          <p:cNvPicPr/>
          <p:nvPr/>
        </p:nvPicPr>
        <p:blipFill>
          <a:blip r:embed="rId2"/>
          <a:stretch/>
        </p:blipFill>
        <p:spPr>
          <a:xfrm>
            <a:off x="8794800" y="2477160"/>
            <a:ext cx="2972520" cy="2972520"/>
          </a:xfrm>
          <a:prstGeom prst="rect">
            <a:avLst/>
          </a:prstGeom>
          <a:ln w="0">
            <a:noFill/>
          </a:ln>
        </p:spPr>
      </p:pic>
      <p:sp>
        <p:nvSpPr>
          <p:cNvPr id="394" name="TextShape 3"/>
          <p:cNvSpPr/>
          <p:nvPr/>
        </p:nvSpPr>
        <p:spPr>
          <a:xfrm>
            <a:off x="8540640" y="6356520"/>
            <a:ext cx="27421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987BFF43-EEFA-46CB-9685-0B28FF091579}" type="slidenum">
              <a:rPr b="0" lang="en-US" sz="1200" spc="-1" strike="noStrike">
                <a:solidFill>
                  <a:srgbClr val="8b8b8b"/>
                </a:solidFill>
                <a:latin typeface="Avenir Next LT Pro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TextShape 1"/>
          <p:cNvSpPr/>
          <p:nvPr/>
        </p:nvSpPr>
        <p:spPr>
          <a:xfrm>
            <a:off x="1115640" y="548640"/>
            <a:ext cx="10167120" cy="117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rtl="1">
              <a:lnSpc>
                <a:spcPct val="11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3000" spc="-1" strike="noStrike">
                <a:solidFill>
                  <a:srgbClr val="000000"/>
                </a:solidFill>
                <a:latin typeface="Avenir Next LT Pro"/>
              </a:rPr>
              <a:t>Memory Management Unit (MMU)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6" name="TextShape 2"/>
          <p:cNvSpPr/>
          <p:nvPr/>
        </p:nvSpPr>
        <p:spPr>
          <a:xfrm>
            <a:off x="576360" y="2286360"/>
            <a:ext cx="8566920" cy="3885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Avenir Next LT Pro"/>
              </a:rPr>
              <a:t>A memory management unit (MMU) is a hardware component that manages the allocation and use of memory.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228600" indent="-2282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Avenir Next LT Pro"/>
              </a:rPr>
              <a:t>Memory protection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228600" indent="-2282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Avenir Next LT Pro"/>
              </a:rPr>
              <a:t>Memory sharing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228600" indent="-2282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Avenir Next LT Pro"/>
              </a:rPr>
              <a:t>Virtual memory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97" name="Picture Placeholder 3" descr=""/>
          <p:cNvPicPr/>
          <p:nvPr/>
        </p:nvPicPr>
        <p:blipFill>
          <a:blip r:embed="rId1"/>
          <a:srcRect l="13693" t="0" r="13693" b="0"/>
          <a:stretch/>
        </p:blipFill>
        <p:spPr>
          <a:xfrm>
            <a:off x="11247840" y="6191280"/>
            <a:ext cx="489960" cy="675000"/>
          </a:xfrm>
          <a:prstGeom prst="rect">
            <a:avLst/>
          </a:prstGeom>
          <a:ln w="0">
            <a:noFill/>
          </a:ln>
        </p:spPr>
      </p:pic>
      <p:pic>
        <p:nvPicPr>
          <p:cNvPr id="398" name="" descr=""/>
          <p:cNvPicPr/>
          <p:nvPr/>
        </p:nvPicPr>
        <p:blipFill>
          <a:blip r:embed="rId2"/>
          <a:stretch/>
        </p:blipFill>
        <p:spPr>
          <a:xfrm>
            <a:off x="8065080" y="2278080"/>
            <a:ext cx="3736800" cy="3736800"/>
          </a:xfrm>
          <a:prstGeom prst="rect">
            <a:avLst/>
          </a:prstGeom>
          <a:ln w="0">
            <a:noFill/>
          </a:ln>
        </p:spPr>
      </p:pic>
      <p:sp>
        <p:nvSpPr>
          <p:cNvPr id="399" name="TextShape 3"/>
          <p:cNvSpPr/>
          <p:nvPr/>
        </p:nvSpPr>
        <p:spPr>
          <a:xfrm>
            <a:off x="8540640" y="6356520"/>
            <a:ext cx="27421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942BF63F-54C4-49FB-AB14-F3728B525B85}" type="slidenum">
              <a:rPr b="0" lang="en-US" sz="1200" spc="-1" strike="noStrike">
                <a:solidFill>
                  <a:srgbClr val="8b8b8b"/>
                </a:solidFill>
                <a:latin typeface="Avenir Next LT Pro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TextShape 1"/>
          <p:cNvSpPr/>
          <p:nvPr/>
        </p:nvSpPr>
        <p:spPr>
          <a:xfrm>
            <a:off x="1115640" y="548640"/>
            <a:ext cx="10167120" cy="117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rtl="1">
              <a:lnSpc>
                <a:spcPct val="11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3000" spc="-1" strike="noStrike">
                <a:solidFill>
                  <a:srgbClr val="000000"/>
                </a:solidFill>
                <a:latin typeface="Avenir Next LT Pro"/>
              </a:rPr>
              <a:t>Powerful 32bit Processor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1" name="TextShape 2"/>
          <p:cNvSpPr/>
          <p:nvPr/>
        </p:nvSpPr>
        <p:spPr>
          <a:xfrm>
            <a:off x="576360" y="2286360"/>
            <a:ext cx="8566920" cy="3885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Avenir Next LT Pro"/>
              </a:rPr>
              <a:t>Linus Torvalds started writing Linux for their 80360 PC in 1991.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Avenir Next LT Pro"/>
              </a:rPr>
              <a:t>Today, Linux runs on a wide variety of processors, including Intel, AMD, ARM, and PowerPC.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Avenir Next LT Pro"/>
              </a:rPr>
              <a:t>All processors have a 32-bit structure!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02" name="Picture Placeholder 4" descr=""/>
          <p:cNvPicPr/>
          <p:nvPr/>
        </p:nvPicPr>
        <p:blipFill>
          <a:blip r:embed="rId1"/>
          <a:srcRect l="13693" t="0" r="13693" b="0"/>
          <a:stretch/>
        </p:blipFill>
        <p:spPr>
          <a:xfrm>
            <a:off x="11247840" y="6191280"/>
            <a:ext cx="489960" cy="675000"/>
          </a:xfrm>
          <a:prstGeom prst="rect">
            <a:avLst/>
          </a:prstGeom>
          <a:ln w="0">
            <a:noFill/>
          </a:ln>
        </p:spPr>
      </p:pic>
      <p:pic>
        <p:nvPicPr>
          <p:cNvPr id="403" name="" descr=""/>
          <p:cNvPicPr/>
          <p:nvPr/>
        </p:nvPicPr>
        <p:blipFill>
          <a:blip r:embed="rId2"/>
          <a:srcRect l="10001" t="9542" r="10587" b="2611"/>
          <a:stretch/>
        </p:blipFill>
        <p:spPr>
          <a:xfrm>
            <a:off x="8915400" y="2406600"/>
            <a:ext cx="3079080" cy="3381120"/>
          </a:xfrm>
          <a:prstGeom prst="rect">
            <a:avLst/>
          </a:prstGeom>
          <a:ln w="0">
            <a:noFill/>
          </a:ln>
        </p:spPr>
      </p:pic>
      <p:sp>
        <p:nvSpPr>
          <p:cNvPr id="404" name="TextShape 3"/>
          <p:cNvSpPr/>
          <p:nvPr/>
        </p:nvSpPr>
        <p:spPr>
          <a:xfrm>
            <a:off x="8540640" y="6356520"/>
            <a:ext cx="27421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38C02D03-185B-4C64-AD01-0819743A0977}" type="slidenum">
              <a:rPr b="0" lang="en-US" sz="1200" spc="-1" strike="noStrike">
                <a:solidFill>
                  <a:srgbClr val="8b8b8b"/>
                </a:solidFill>
                <a:latin typeface="Avenir Next LT Pro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262626"/>
      </a:dk2>
      <a:lt2>
        <a:srgbClr val="ffffff"/>
      </a:lt2>
      <a:accent1>
        <a:srgbClr val="f5a700"/>
      </a:accent1>
      <a:accent2>
        <a:srgbClr val="00a5ab"/>
      </a:accent2>
      <a:accent3>
        <a:srgbClr val="09963b"/>
      </a:accent3>
      <a:accent4>
        <a:srgbClr val="e64823"/>
      </a:accent4>
      <a:accent5>
        <a:srgbClr val="9c6a6a"/>
      </a:accent5>
      <a:accent6>
        <a:srgbClr val="824f8c"/>
      </a:accent6>
      <a:hlink>
        <a:srgbClr val="2998e3"/>
      </a:hlink>
      <a:folHlink>
        <a:srgbClr val="7f723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62626"/>
      </a:dk2>
      <a:lt2>
        <a:srgbClr val="ffffff"/>
      </a:lt2>
      <a:accent1>
        <a:srgbClr val="f5a700"/>
      </a:accent1>
      <a:accent2>
        <a:srgbClr val="00a5ab"/>
      </a:accent2>
      <a:accent3>
        <a:srgbClr val="09963b"/>
      </a:accent3>
      <a:accent4>
        <a:srgbClr val="e64823"/>
      </a:accent4>
      <a:accent5>
        <a:srgbClr val="9c6a6a"/>
      </a:accent5>
      <a:accent6>
        <a:srgbClr val="824f8c"/>
      </a:accent6>
      <a:hlink>
        <a:srgbClr val="2998e3"/>
      </a:hlink>
      <a:folHlink>
        <a:srgbClr val="7f723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262626"/>
      </a:dk2>
      <a:lt2>
        <a:srgbClr val="ffffff"/>
      </a:lt2>
      <a:accent1>
        <a:srgbClr val="f5a700"/>
      </a:accent1>
      <a:accent2>
        <a:srgbClr val="00a5ab"/>
      </a:accent2>
      <a:accent3>
        <a:srgbClr val="09963b"/>
      </a:accent3>
      <a:accent4>
        <a:srgbClr val="e64823"/>
      </a:accent4>
      <a:accent5>
        <a:srgbClr val="9c6a6a"/>
      </a:accent5>
      <a:accent6>
        <a:srgbClr val="824f8c"/>
      </a:accent6>
      <a:hlink>
        <a:srgbClr val="2998e3"/>
      </a:hlink>
      <a:folHlink>
        <a:srgbClr val="7f723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262626"/>
      </a:dk2>
      <a:lt2>
        <a:srgbClr val="ffffff"/>
      </a:lt2>
      <a:accent1>
        <a:srgbClr val="f5a700"/>
      </a:accent1>
      <a:accent2>
        <a:srgbClr val="00a5ab"/>
      </a:accent2>
      <a:accent3>
        <a:srgbClr val="09963b"/>
      </a:accent3>
      <a:accent4>
        <a:srgbClr val="e64823"/>
      </a:accent4>
      <a:accent5>
        <a:srgbClr val="9c6a6a"/>
      </a:accent5>
      <a:accent6>
        <a:srgbClr val="824f8c"/>
      </a:accent6>
      <a:hlink>
        <a:srgbClr val="2998e3"/>
      </a:hlink>
      <a:folHlink>
        <a:srgbClr val="7f723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262626"/>
      </a:dk2>
      <a:lt2>
        <a:srgbClr val="ffffff"/>
      </a:lt2>
      <a:accent1>
        <a:srgbClr val="f5a700"/>
      </a:accent1>
      <a:accent2>
        <a:srgbClr val="00a5ab"/>
      </a:accent2>
      <a:accent3>
        <a:srgbClr val="09963b"/>
      </a:accent3>
      <a:accent4>
        <a:srgbClr val="e64823"/>
      </a:accent4>
      <a:accent5>
        <a:srgbClr val="9c6a6a"/>
      </a:accent5>
      <a:accent6>
        <a:srgbClr val="824f8c"/>
      </a:accent6>
      <a:hlink>
        <a:srgbClr val="2998e3"/>
      </a:hlink>
      <a:folHlink>
        <a:srgbClr val="7f723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262626"/>
      </a:dk2>
      <a:lt2>
        <a:srgbClr val="ffffff"/>
      </a:lt2>
      <a:accent1>
        <a:srgbClr val="f5a700"/>
      </a:accent1>
      <a:accent2>
        <a:srgbClr val="00a5ab"/>
      </a:accent2>
      <a:accent3>
        <a:srgbClr val="09963b"/>
      </a:accent3>
      <a:accent4>
        <a:srgbClr val="e64823"/>
      </a:accent4>
      <a:accent5>
        <a:srgbClr val="9c6a6a"/>
      </a:accent5>
      <a:accent6>
        <a:srgbClr val="824f8c"/>
      </a:accent6>
      <a:hlink>
        <a:srgbClr val="2998e3"/>
      </a:hlink>
      <a:folHlink>
        <a:srgbClr val="7f723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262626"/>
      </a:dk2>
      <a:lt2>
        <a:srgbClr val="ffffff"/>
      </a:lt2>
      <a:accent1>
        <a:srgbClr val="f5a700"/>
      </a:accent1>
      <a:accent2>
        <a:srgbClr val="00a5ab"/>
      </a:accent2>
      <a:accent3>
        <a:srgbClr val="09963b"/>
      </a:accent3>
      <a:accent4>
        <a:srgbClr val="e64823"/>
      </a:accent4>
      <a:accent5>
        <a:srgbClr val="9c6a6a"/>
      </a:accent5>
      <a:accent6>
        <a:srgbClr val="824f8c"/>
      </a:accent6>
      <a:hlink>
        <a:srgbClr val="2998e3"/>
      </a:hlink>
      <a:folHlink>
        <a:srgbClr val="7f723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262626"/>
      </a:dk2>
      <a:lt2>
        <a:srgbClr val="ffffff"/>
      </a:lt2>
      <a:accent1>
        <a:srgbClr val="f5a700"/>
      </a:accent1>
      <a:accent2>
        <a:srgbClr val="00a5ab"/>
      </a:accent2>
      <a:accent3>
        <a:srgbClr val="09963b"/>
      </a:accent3>
      <a:accent4>
        <a:srgbClr val="e64823"/>
      </a:accent4>
      <a:accent5>
        <a:srgbClr val="9c6a6a"/>
      </a:accent5>
      <a:accent6>
        <a:srgbClr val="824f8c"/>
      </a:accent6>
      <a:hlink>
        <a:srgbClr val="2998e3"/>
      </a:hlink>
      <a:folHlink>
        <a:srgbClr val="7f723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262626"/>
      </a:dk2>
      <a:lt2>
        <a:srgbClr val="ffffff"/>
      </a:lt2>
      <a:accent1>
        <a:srgbClr val="f5a700"/>
      </a:accent1>
      <a:accent2>
        <a:srgbClr val="00a5ab"/>
      </a:accent2>
      <a:accent3>
        <a:srgbClr val="09963b"/>
      </a:accent3>
      <a:accent4>
        <a:srgbClr val="e64823"/>
      </a:accent4>
      <a:accent5>
        <a:srgbClr val="9c6a6a"/>
      </a:accent5>
      <a:accent6>
        <a:srgbClr val="824f8c"/>
      </a:accent6>
      <a:hlink>
        <a:srgbClr val="2998e3"/>
      </a:hlink>
      <a:folHlink>
        <a:srgbClr val="7f723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262626"/>
      </a:dk2>
      <a:lt2>
        <a:srgbClr val="ffffff"/>
      </a:lt2>
      <a:accent1>
        <a:srgbClr val="f5a700"/>
      </a:accent1>
      <a:accent2>
        <a:srgbClr val="00a5ab"/>
      </a:accent2>
      <a:accent3>
        <a:srgbClr val="09963b"/>
      </a:accent3>
      <a:accent4>
        <a:srgbClr val="e64823"/>
      </a:accent4>
      <a:accent5>
        <a:srgbClr val="9c6a6a"/>
      </a:accent5>
      <a:accent6>
        <a:srgbClr val="824f8c"/>
      </a:accent6>
      <a:hlink>
        <a:srgbClr val="2998e3"/>
      </a:hlink>
      <a:folHlink>
        <a:srgbClr val="7f723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customXml/_rels/item1.xml.rels><?xml version="1.0" encoding="UTF-8"?>
<Relationships xmlns="http://schemas.openxmlformats.org/package/2006/relationships"><Relationship Id="rId1" Type="http://schemas.openxmlformats.org/officeDocument/2006/relationships/customXmlProps" Target="itemProps1.xml"/>
</Relationships>
</file>

<file path=customXml/_rels/item2.xml.rels><?xml version="1.0" encoding="UTF-8"?>
<Relationships xmlns="http://schemas.openxmlformats.org/package/2006/relationships"><Relationship Id="rId1" Type="http://schemas.openxmlformats.org/officeDocument/2006/relationships/customXmlProps" Target="itemProps2.xml"/>
</Relationships>
</file>

<file path=customXml/_rels/item3.xml.rels><?xml version="1.0" encoding="UTF-8"?>
<Relationships xmlns="http://schemas.openxmlformats.org/package/2006/relationships"><Relationship Id="rId1" Type="http://schemas.openxmlformats.org/officeDocument/2006/relationships/customXmlProps" Target="itemProps3.xml"/>
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90D7697-8E53-4EA8-8CBB-9C19575257BF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B927DC71-2909-427C-BDB0-3E47E210151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DF0A252-5923-47A2-A53A-F9BF7290891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AccentBox presentation</Template>
  <TotalTime>2155</TotalTime>
  <Application>LibreOffice/7.4.7.2$Linux_X86_64 LibreOffice_project/40$Build-2</Application>
  <AppVersion>15.0000</AppVersion>
  <Words>87</Words>
  <Paragraphs>36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2023-09-25T08:05:30Z</dcterms:created>
  <dc:creator/>
  <dc:description/>
  <dc:language>en-US</dc:language>
  <cp:lastModifiedBy/>
  <dcterms:modified xsi:type="dcterms:W3CDTF">2023-10-26T07:01:00Z</dcterms:modified>
  <cp:revision>67</cp:revision>
  <dc:subject/>
  <dc:title>Presentation subject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Notes">
    <vt:r8>1</vt:r8>
  </property>
  <property fmtid="{D5CDD505-2E9C-101B-9397-08002B2CF9AE}" pid="4" name="PresentationFormat">
    <vt:lpwstr>Widescreen</vt:lpwstr>
  </property>
  <property fmtid="{D5CDD505-2E9C-101B-9397-08002B2CF9AE}" pid="5" name="Slides">
    <vt:r8>7</vt:r8>
  </property>
</Properties>
</file>